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306" r:id="rId4"/>
    <p:sldId id="307" r:id="rId5"/>
    <p:sldId id="308" r:id="rId6"/>
    <p:sldId id="309" r:id="rId7"/>
    <p:sldId id="278" r:id="rId8"/>
    <p:sldId id="281" r:id="rId9"/>
    <p:sldId id="269" r:id="rId10"/>
    <p:sldId id="310" r:id="rId11"/>
    <p:sldId id="314" r:id="rId12"/>
    <p:sldId id="311" r:id="rId13"/>
    <p:sldId id="318" r:id="rId14"/>
    <p:sldId id="315" r:id="rId15"/>
    <p:sldId id="316" r:id="rId16"/>
    <p:sldId id="328" r:id="rId17"/>
    <p:sldId id="317" r:id="rId18"/>
    <p:sldId id="325" r:id="rId19"/>
    <p:sldId id="331" r:id="rId20"/>
    <p:sldId id="326" r:id="rId21"/>
    <p:sldId id="329" r:id="rId22"/>
    <p:sldId id="333" r:id="rId23"/>
    <p:sldId id="327" r:id="rId24"/>
    <p:sldId id="330" r:id="rId25"/>
    <p:sldId id="334" r:id="rId26"/>
    <p:sldId id="332" r:id="rId27"/>
    <p:sldId id="335" r:id="rId28"/>
    <p:sldId id="312" r:id="rId29"/>
    <p:sldId id="285" r:id="rId30"/>
    <p:sldId id="290" r:id="rId31"/>
    <p:sldId id="286" r:id="rId32"/>
    <p:sldId id="313" r:id="rId33"/>
    <p:sldId id="291" r:id="rId34"/>
    <p:sldId id="292" r:id="rId35"/>
    <p:sldId id="271" r:id="rId36"/>
    <p:sldId id="279" r:id="rId37"/>
    <p:sldId id="305" r:id="rId38"/>
    <p:sldId id="257" r:id="rId39"/>
    <p:sldId id="258" r:id="rId40"/>
    <p:sldId id="259" r:id="rId41"/>
    <p:sldId id="261" r:id="rId42"/>
    <p:sldId id="260" r:id="rId43"/>
    <p:sldId id="272" r:id="rId44"/>
    <p:sldId id="263" r:id="rId45"/>
    <p:sldId id="282" r:id="rId46"/>
    <p:sldId id="283" r:id="rId47"/>
    <p:sldId id="284" r:id="rId48"/>
    <p:sldId id="280" r:id="rId49"/>
    <p:sldId id="265" r:id="rId50"/>
    <p:sldId id="264" r:id="rId51"/>
    <p:sldId id="267" r:id="rId52"/>
    <p:sldId id="266" r:id="rId53"/>
    <p:sldId id="268" r:id="rId54"/>
    <p:sldId id="270" r:id="rId55"/>
    <p:sldId id="297" r:id="rId56"/>
    <p:sldId id="298" r:id="rId57"/>
    <p:sldId id="300" r:id="rId58"/>
    <p:sldId id="299" r:id="rId59"/>
    <p:sldId id="301" r:id="rId60"/>
    <p:sldId id="336" r:id="rId61"/>
    <p:sldId id="303" r:id="rId62"/>
    <p:sldId id="302" r:id="rId63"/>
    <p:sldId id="337" r:id="rId64"/>
    <p:sldId id="304" r:id="rId65"/>
    <p:sldId id="319" r:id="rId66"/>
    <p:sldId id="320" r:id="rId67"/>
    <p:sldId id="321" r:id="rId68"/>
    <p:sldId id="322" r:id="rId69"/>
    <p:sldId id="323" r:id="rId70"/>
    <p:sldId id="324" r:id="rId71"/>
    <p:sldId id="287" r:id="rId72"/>
    <p:sldId id="294" r:id="rId73"/>
    <p:sldId id="296" r:id="rId74"/>
    <p:sldId id="295" r:id="rId75"/>
    <p:sldId id="288" r:id="rId76"/>
    <p:sldId id="289" r:id="rId77"/>
    <p:sldId id="273" r:id="rId78"/>
    <p:sldId id="274" r:id="rId79"/>
    <p:sldId id="275" r:id="rId80"/>
    <p:sldId id="276" r:id="rId81"/>
    <p:sldId id="277"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4" autoAdjust="0"/>
    <p:restoredTop sz="94660"/>
  </p:normalViewPr>
  <p:slideViewPr>
    <p:cSldViewPr snapToGrid="0">
      <p:cViewPr varScale="1">
        <p:scale>
          <a:sx n="54" d="100"/>
          <a:sy n="54" d="100"/>
        </p:scale>
        <p:origin x="114"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5F53-5991-4415-BF68-A6FDFFE65F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DF1CC-BADA-443E-B4C8-DA466F6BC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C596FD-A3C8-4FCC-920F-69CA808F5B18}"/>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5" name="Footer Placeholder 4">
            <a:extLst>
              <a:ext uri="{FF2B5EF4-FFF2-40B4-BE49-F238E27FC236}">
                <a16:creationId xmlns:a16="http://schemas.microsoft.com/office/drawing/2014/main" id="{F55808CB-37D1-4078-87AD-386E89F0E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B3789-DCC3-4DA4-939E-B4729F5F37F8}"/>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19509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0F0C1-C9EC-4164-9E40-3635A4DD6E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378F33-E2A7-4EDA-9355-8FC85401A9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A172E-F1B6-462F-B0C3-CEB3241E384C}"/>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5" name="Footer Placeholder 4">
            <a:extLst>
              <a:ext uri="{FF2B5EF4-FFF2-40B4-BE49-F238E27FC236}">
                <a16:creationId xmlns:a16="http://schemas.microsoft.com/office/drawing/2014/main" id="{5371257C-BC0E-4562-A313-04ED1AE93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BFC62-384A-4076-A280-D4E660ACA95E}"/>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1207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83E483-108E-4F9D-AB12-856FE3926C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7A6DFC-2FF0-4CA6-878B-EB4C800D266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B0217-3597-46E4-B071-EC1414F8ED03}"/>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5" name="Footer Placeholder 4">
            <a:extLst>
              <a:ext uri="{FF2B5EF4-FFF2-40B4-BE49-F238E27FC236}">
                <a16:creationId xmlns:a16="http://schemas.microsoft.com/office/drawing/2014/main" id="{3F8D003B-7E85-48FA-BC86-4029AD155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89747-F6D4-44E2-BB3D-A4906FFC6B89}"/>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427170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F199-AF7B-487F-96EF-4E67E9B05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CD0D3B-0126-4BC7-A8EE-C4D91513DE4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FFD14-A2CE-46CA-99FA-D1BD6BDF0359}"/>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5" name="Footer Placeholder 4">
            <a:extLst>
              <a:ext uri="{FF2B5EF4-FFF2-40B4-BE49-F238E27FC236}">
                <a16:creationId xmlns:a16="http://schemas.microsoft.com/office/drawing/2014/main" id="{80E9FD3E-33C5-4B62-9074-AD536865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DD3DB-D199-45DA-9885-0D0B59E46C74}"/>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205051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87B1-5EB5-49C1-8C75-F4FC493D8D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8A132D-B470-4451-A55C-F8AA0A53DD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088AE8F-2384-41C5-AC51-4E5BB1CE4AC2}"/>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5" name="Footer Placeholder 4">
            <a:extLst>
              <a:ext uri="{FF2B5EF4-FFF2-40B4-BE49-F238E27FC236}">
                <a16:creationId xmlns:a16="http://schemas.microsoft.com/office/drawing/2014/main" id="{B2D63DA8-BEF3-47F8-AB2B-8593C01D3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EFE73-B95B-4E26-9349-47592CCFC76F}"/>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1007031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EF8C-A25B-48B2-8CCA-8B4F4015DF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01B350-2C41-42C6-B1CD-9A2D6D3F60A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0366E7-0A6C-46C0-A9D3-E11FFF7A72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01C10A-AED0-418E-8E42-18197372CB27}"/>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6" name="Footer Placeholder 5">
            <a:extLst>
              <a:ext uri="{FF2B5EF4-FFF2-40B4-BE49-F238E27FC236}">
                <a16:creationId xmlns:a16="http://schemas.microsoft.com/office/drawing/2014/main" id="{A2652BDF-0CA9-471E-94D2-2C97BAEBF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E68A4-FE97-4C9A-A0CE-51866506A908}"/>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2842326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62B1-04C7-48D5-8B48-759E10E5D8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8EF570-BEB8-4C19-9B51-D3D37F6A00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7511BC-DFB0-4376-B66D-794A0BDE9D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E6773C-3297-4DF5-B67E-D64BF6CD0C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41DE87-6F4D-4863-98EE-3FD2EC5CC1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B5C027-7BC4-4924-87A6-0B43CB53DFBC}"/>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8" name="Footer Placeholder 7">
            <a:extLst>
              <a:ext uri="{FF2B5EF4-FFF2-40B4-BE49-F238E27FC236}">
                <a16:creationId xmlns:a16="http://schemas.microsoft.com/office/drawing/2014/main" id="{E2CF2CF4-AB92-496D-9A1D-FE3E738EAC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5AED0C-EF2B-4F02-8962-726D4F685F06}"/>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3494842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64B4-A24B-4AB7-8D9D-50E7F54143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5AD72-A7A9-412A-A62E-C02147E6655C}"/>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4" name="Footer Placeholder 3">
            <a:extLst>
              <a:ext uri="{FF2B5EF4-FFF2-40B4-BE49-F238E27FC236}">
                <a16:creationId xmlns:a16="http://schemas.microsoft.com/office/drawing/2014/main" id="{72FEA62B-1FB3-4EFF-89FF-0AE39AF6E9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BC2F3C-CE4D-4FA3-9DEE-083A0E6282D2}"/>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199058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C3611-8584-4EE9-B501-7FFF6223F93E}"/>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3" name="Footer Placeholder 2">
            <a:extLst>
              <a:ext uri="{FF2B5EF4-FFF2-40B4-BE49-F238E27FC236}">
                <a16:creationId xmlns:a16="http://schemas.microsoft.com/office/drawing/2014/main" id="{ED04EE88-F657-4FDD-954B-313D2E9620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882AAE-C061-4CE4-9E96-13A1CC7947A7}"/>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500752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1A9A0-1C1A-4E1A-9354-06961E108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E63231-CC2C-4A4B-B08B-8F264F554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B651BC-DFA5-4751-A220-6D3BD75E5E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62AF1F-743B-4080-84BA-77CC09EF5525}"/>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6" name="Footer Placeholder 5">
            <a:extLst>
              <a:ext uri="{FF2B5EF4-FFF2-40B4-BE49-F238E27FC236}">
                <a16:creationId xmlns:a16="http://schemas.microsoft.com/office/drawing/2014/main" id="{0DDDDC1F-1A07-409C-8743-337B2E17E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5386F2-1C5F-4895-8A34-E3111A5CA032}"/>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297414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6F27-3BE4-4D25-A214-9F239EC91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789F79-D4B2-4C15-9A7E-1D0E9F6B8E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195462-623E-460D-8611-960FE016E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2B71A0-579A-4A57-B615-36A3A259D028}"/>
              </a:ext>
            </a:extLst>
          </p:cNvPr>
          <p:cNvSpPr>
            <a:spLocks noGrp="1"/>
          </p:cNvSpPr>
          <p:nvPr>
            <p:ph type="dt" sz="half" idx="10"/>
          </p:nvPr>
        </p:nvSpPr>
        <p:spPr/>
        <p:txBody>
          <a:bodyPr/>
          <a:lstStyle/>
          <a:p>
            <a:fld id="{633D816F-9F77-4A92-9354-9B89ACB8B9C9}" type="datetimeFigureOut">
              <a:rPr lang="en-US" smtClean="0"/>
              <a:t>5/2/2018</a:t>
            </a:fld>
            <a:endParaRPr lang="en-US"/>
          </a:p>
        </p:txBody>
      </p:sp>
      <p:sp>
        <p:nvSpPr>
          <p:cNvPr id="6" name="Footer Placeholder 5">
            <a:extLst>
              <a:ext uri="{FF2B5EF4-FFF2-40B4-BE49-F238E27FC236}">
                <a16:creationId xmlns:a16="http://schemas.microsoft.com/office/drawing/2014/main" id="{232FEFE4-7D9C-477E-82CF-5BD3A63D1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A951A-35A4-45B4-A824-A33A70F7B396}"/>
              </a:ext>
            </a:extLst>
          </p:cNvPr>
          <p:cNvSpPr>
            <a:spLocks noGrp="1"/>
          </p:cNvSpPr>
          <p:nvPr>
            <p:ph type="sldNum" sz="quarter" idx="12"/>
          </p:nvPr>
        </p:nvSpPr>
        <p:spPr/>
        <p:txBody>
          <a:bodyPr/>
          <a:lstStyle/>
          <a:p>
            <a:fld id="{503EFC15-2B1F-4047-845D-1F2DA5C315D8}" type="slidenum">
              <a:rPr lang="en-US" smtClean="0"/>
              <a:t>‹#›</a:t>
            </a:fld>
            <a:endParaRPr lang="en-US"/>
          </a:p>
        </p:txBody>
      </p:sp>
    </p:spTree>
    <p:extLst>
      <p:ext uri="{BB962C8B-B14F-4D97-AF65-F5344CB8AC3E}">
        <p14:creationId xmlns:p14="http://schemas.microsoft.com/office/powerpoint/2010/main" val="381787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9C41B-2169-4F5D-B063-CB906D5163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45E574-2A7E-41BC-B19D-C75AB7A3E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91543-EFAE-40FE-A304-3A8717A57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D816F-9F77-4A92-9354-9B89ACB8B9C9}" type="datetimeFigureOut">
              <a:rPr lang="en-US" smtClean="0"/>
              <a:t>5/2/2018</a:t>
            </a:fld>
            <a:endParaRPr lang="en-US"/>
          </a:p>
        </p:txBody>
      </p:sp>
      <p:sp>
        <p:nvSpPr>
          <p:cNvPr id="5" name="Footer Placeholder 4">
            <a:extLst>
              <a:ext uri="{FF2B5EF4-FFF2-40B4-BE49-F238E27FC236}">
                <a16:creationId xmlns:a16="http://schemas.microsoft.com/office/drawing/2014/main" id="{74F74814-6347-4F48-AEC6-2DA6902234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096C82-BEAA-4447-B75C-9388DE9491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EFC15-2B1F-4047-845D-1F2DA5C315D8}" type="slidenum">
              <a:rPr lang="en-US" smtClean="0"/>
              <a:t>‹#›</a:t>
            </a:fld>
            <a:endParaRPr lang="en-US"/>
          </a:p>
        </p:txBody>
      </p:sp>
    </p:spTree>
    <p:extLst>
      <p:ext uri="{BB962C8B-B14F-4D97-AF65-F5344CB8AC3E}">
        <p14:creationId xmlns:p14="http://schemas.microsoft.com/office/powerpoint/2010/main" val="6053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72C797-AA40-4FF8-A256-6483FAB33CA3}"/>
              </a:ext>
            </a:extLst>
          </p:cNvPr>
          <p:cNvPicPr>
            <a:picLocks noChangeAspect="1"/>
          </p:cNvPicPr>
          <p:nvPr/>
        </p:nvPicPr>
        <p:blipFill>
          <a:blip r:embed="rId2"/>
          <a:stretch>
            <a:fillRect/>
          </a:stretch>
        </p:blipFill>
        <p:spPr>
          <a:xfrm>
            <a:off x="217954" y="858838"/>
            <a:ext cx="9353550" cy="5486400"/>
          </a:xfrm>
          <a:prstGeom prst="rect">
            <a:avLst/>
          </a:prstGeom>
        </p:spPr>
      </p:pic>
      <p:sp>
        <p:nvSpPr>
          <p:cNvPr id="2" name="Title 1">
            <a:extLst>
              <a:ext uri="{FF2B5EF4-FFF2-40B4-BE49-F238E27FC236}">
                <a16:creationId xmlns:a16="http://schemas.microsoft.com/office/drawing/2014/main" id="{75B44466-3A82-47CF-88EB-C13766558D65}"/>
              </a:ext>
            </a:extLst>
          </p:cNvPr>
          <p:cNvSpPr>
            <a:spLocks noGrp="1"/>
          </p:cNvSpPr>
          <p:nvPr>
            <p:ph type="ctrTitle"/>
          </p:nvPr>
        </p:nvSpPr>
        <p:spPr>
          <a:xfrm>
            <a:off x="5235387" y="3206656"/>
            <a:ext cx="6956613" cy="2387600"/>
          </a:xfrm>
        </p:spPr>
        <p:txBody>
          <a:bodyPr/>
          <a:lstStyle/>
          <a:p>
            <a:r>
              <a:rPr lang="en-US" dirty="0">
                <a:latin typeface="Poor Richard" panose="02080502050505020702" pitchFamily="18" charset="0"/>
              </a:rPr>
              <a:t>The Texas Panhandle</a:t>
            </a:r>
          </a:p>
        </p:txBody>
      </p:sp>
      <p:sp>
        <p:nvSpPr>
          <p:cNvPr id="3" name="Subtitle 2">
            <a:extLst>
              <a:ext uri="{FF2B5EF4-FFF2-40B4-BE49-F238E27FC236}">
                <a16:creationId xmlns:a16="http://schemas.microsoft.com/office/drawing/2014/main" id="{250EB15F-A94B-4037-83E6-C832A2EDA8B1}"/>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2268498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63C356-07A2-4F8C-B0F2-2D104AE2AAA4}"/>
              </a:ext>
            </a:extLst>
          </p:cNvPr>
          <p:cNvPicPr>
            <a:picLocks noChangeAspect="1"/>
          </p:cNvPicPr>
          <p:nvPr/>
        </p:nvPicPr>
        <p:blipFill>
          <a:blip r:embed="rId2"/>
          <a:stretch>
            <a:fillRect/>
          </a:stretch>
        </p:blipFill>
        <p:spPr>
          <a:xfrm>
            <a:off x="5648325" y="180975"/>
            <a:ext cx="6543675" cy="6496050"/>
          </a:xfrm>
          <a:prstGeom prst="rect">
            <a:avLst/>
          </a:prstGeom>
        </p:spPr>
      </p:pic>
      <p:sp>
        <p:nvSpPr>
          <p:cNvPr id="2" name="Title 1">
            <a:extLst>
              <a:ext uri="{FF2B5EF4-FFF2-40B4-BE49-F238E27FC236}">
                <a16:creationId xmlns:a16="http://schemas.microsoft.com/office/drawing/2014/main" id="{820ACF59-5C07-45D9-B87B-E3CEBF5F1291}"/>
              </a:ext>
            </a:extLst>
          </p:cNvPr>
          <p:cNvSpPr>
            <a:spLocks noGrp="1"/>
          </p:cNvSpPr>
          <p:nvPr>
            <p:ph type="title"/>
          </p:nvPr>
        </p:nvSpPr>
        <p:spPr/>
        <p:txBody>
          <a:bodyPr/>
          <a:lstStyle/>
          <a:p>
            <a:r>
              <a:rPr lang="en-US" dirty="0">
                <a:latin typeface="Poor Richard" panose="02080502050505020702" pitchFamily="18" charset="0"/>
              </a:rPr>
              <a:t>Does it feel warm to you?</a:t>
            </a:r>
          </a:p>
        </p:txBody>
      </p:sp>
      <p:sp>
        <p:nvSpPr>
          <p:cNvPr id="3" name="Content Placeholder 2">
            <a:extLst>
              <a:ext uri="{FF2B5EF4-FFF2-40B4-BE49-F238E27FC236}">
                <a16:creationId xmlns:a16="http://schemas.microsoft.com/office/drawing/2014/main" id="{846CA24A-D666-4C46-B77E-1DBF47C17054}"/>
              </a:ext>
            </a:extLst>
          </p:cNvPr>
          <p:cNvSpPr>
            <a:spLocks noGrp="1"/>
          </p:cNvSpPr>
          <p:nvPr>
            <p:ph idx="1"/>
          </p:nvPr>
        </p:nvSpPr>
        <p:spPr>
          <a:xfrm>
            <a:off x="838200" y="1825625"/>
            <a:ext cx="5114365" cy="4351338"/>
          </a:xfrm>
        </p:spPr>
        <p:txBody>
          <a:bodyPr/>
          <a:lstStyle/>
          <a:p>
            <a:pPr marL="0" indent="0">
              <a:buNone/>
            </a:pPr>
            <a:r>
              <a:rPr lang="en-US" dirty="0"/>
              <a:t>The Panhandle is drying out in the face of a warming climate. In 2017, temperatures in Texas were “above average” or “much above average” throughout most of the state, and overall the state saw its second warmest year on record.</a:t>
            </a:r>
          </a:p>
        </p:txBody>
      </p:sp>
    </p:spTree>
    <p:extLst>
      <p:ext uri="{BB962C8B-B14F-4D97-AF65-F5344CB8AC3E}">
        <p14:creationId xmlns:p14="http://schemas.microsoft.com/office/powerpoint/2010/main" val="983895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2595EC-AA6B-47B5-8E75-74D8F930E339}"/>
              </a:ext>
            </a:extLst>
          </p:cNvPr>
          <p:cNvPicPr>
            <a:picLocks noChangeAspect="1"/>
          </p:cNvPicPr>
          <p:nvPr/>
        </p:nvPicPr>
        <p:blipFill rotWithShape="1">
          <a:blip r:embed="rId2"/>
          <a:srcRect b="2246"/>
          <a:stretch/>
        </p:blipFill>
        <p:spPr>
          <a:xfrm>
            <a:off x="-17930" y="-1"/>
            <a:ext cx="12209929" cy="6858001"/>
          </a:xfrm>
          <a:prstGeom prst="rect">
            <a:avLst/>
          </a:prstGeom>
        </p:spPr>
      </p:pic>
      <p:sp>
        <p:nvSpPr>
          <p:cNvPr id="2" name="Title 1">
            <a:extLst>
              <a:ext uri="{FF2B5EF4-FFF2-40B4-BE49-F238E27FC236}">
                <a16:creationId xmlns:a16="http://schemas.microsoft.com/office/drawing/2014/main" id="{83E1432C-D3DF-4820-B82B-9E42A9A36392}"/>
              </a:ext>
            </a:extLst>
          </p:cNvPr>
          <p:cNvSpPr>
            <a:spLocks noGrp="1"/>
          </p:cNvSpPr>
          <p:nvPr>
            <p:ph type="title"/>
          </p:nvPr>
        </p:nvSpPr>
        <p:spPr>
          <a:xfrm>
            <a:off x="829234" y="18255"/>
            <a:ext cx="10515600" cy="1325563"/>
          </a:xfrm>
        </p:spPr>
        <p:txBody>
          <a:bodyPr/>
          <a:lstStyle/>
          <a:p>
            <a:r>
              <a:rPr lang="en-US" dirty="0">
                <a:latin typeface="Poor Richard" panose="02080502050505020702" pitchFamily="18" charset="0"/>
              </a:rPr>
              <a:t>Is it really </a:t>
            </a:r>
            <a:r>
              <a:rPr lang="en-US" i="1" dirty="0">
                <a:latin typeface="Poor Richard" panose="02080502050505020702" pitchFamily="18" charset="0"/>
              </a:rPr>
              <a:t>that</a:t>
            </a:r>
            <a:r>
              <a:rPr lang="en-US" dirty="0">
                <a:latin typeface="Poor Richard" panose="02080502050505020702" pitchFamily="18" charset="0"/>
              </a:rPr>
              <a:t> dry?</a:t>
            </a:r>
          </a:p>
        </p:txBody>
      </p:sp>
      <p:sp>
        <p:nvSpPr>
          <p:cNvPr id="3" name="Content Placeholder 2">
            <a:extLst>
              <a:ext uri="{FF2B5EF4-FFF2-40B4-BE49-F238E27FC236}">
                <a16:creationId xmlns:a16="http://schemas.microsoft.com/office/drawing/2014/main" id="{83E97917-771A-4853-8A9B-E66839FFEA5F}"/>
              </a:ext>
            </a:extLst>
          </p:cNvPr>
          <p:cNvSpPr>
            <a:spLocks noGrp="1"/>
          </p:cNvSpPr>
          <p:nvPr>
            <p:ph idx="1"/>
          </p:nvPr>
        </p:nvSpPr>
        <p:spPr>
          <a:xfrm>
            <a:off x="838200" y="1253330"/>
            <a:ext cx="10515600" cy="4351338"/>
          </a:xfrm>
        </p:spPr>
        <p:txBody>
          <a:bodyPr/>
          <a:lstStyle/>
          <a:p>
            <a:pPr marL="0" indent="0">
              <a:buNone/>
            </a:pPr>
            <a:r>
              <a:rPr lang="en-US" dirty="0"/>
              <a:t>If going months without rain or snow doesn't sound dry, consider that many locations in the southern High Plains have been drier since late-fall than Death Valley, California - 0.48 inches of precipitation from November through January - considered the hottest and driest location in the United States.</a:t>
            </a:r>
          </a:p>
          <a:p>
            <a:endParaRPr lang="en-US" dirty="0"/>
          </a:p>
        </p:txBody>
      </p:sp>
    </p:spTree>
    <p:extLst>
      <p:ext uri="{BB962C8B-B14F-4D97-AF65-F5344CB8AC3E}">
        <p14:creationId xmlns:p14="http://schemas.microsoft.com/office/powerpoint/2010/main" val="2796983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764E44F-18D8-4238-9E29-EA959F186FD0}"/>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41193D65-A169-4595-90C9-287DBA540620}"/>
                </a:ext>
              </a:extLst>
            </p:cNvPr>
            <p:cNvPicPr>
              <a:picLocks noChangeAspect="1"/>
            </p:cNvPicPr>
            <p:nvPr/>
          </p:nvPicPr>
          <p:blipFill>
            <a:blip r:embed="rId2"/>
            <a:stretch>
              <a:fillRect/>
            </a:stretch>
          </p:blipFill>
          <p:spPr>
            <a:xfrm>
              <a:off x="0" y="0"/>
              <a:ext cx="5956443" cy="6858000"/>
            </a:xfrm>
            <a:prstGeom prst="rect">
              <a:avLst/>
            </a:prstGeom>
          </p:spPr>
        </p:pic>
        <p:pic>
          <p:nvPicPr>
            <p:cNvPr id="5" name="Picture 4">
              <a:extLst>
                <a:ext uri="{FF2B5EF4-FFF2-40B4-BE49-F238E27FC236}">
                  <a16:creationId xmlns:a16="http://schemas.microsoft.com/office/drawing/2014/main" id="{F9F4BF09-6954-4252-8AEE-757464056D8C}"/>
                </a:ext>
              </a:extLst>
            </p:cNvPr>
            <p:cNvPicPr>
              <a:picLocks noChangeAspect="1"/>
            </p:cNvPicPr>
            <p:nvPr/>
          </p:nvPicPr>
          <p:blipFill>
            <a:blip r:embed="rId3"/>
            <a:stretch>
              <a:fillRect/>
            </a:stretch>
          </p:blipFill>
          <p:spPr>
            <a:xfrm>
              <a:off x="5927235" y="519952"/>
              <a:ext cx="6264765" cy="6338048"/>
            </a:xfrm>
            <a:prstGeom prst="rect">
              <a:avLst/>
            </a:prstGeom>
          </p:spPr>
        </p:pic>
        <p:pic>
          <p:nvPicPr>
            <p:cNvPr id="6" name="Picture 5">
              <a:extLst>
                <a:ext uri="{FF2B5EF4-FFF2-40B4-BE49-F238E27FC236}">
                  <a16:creationId xmlns:a16="http://schemas.microsoft.com/office/drawing/2014/main" id="{E393994E-FB6F-4D2D-98C7-FECE9D8A335D}"/>
                </a:ext>
              </a:extLst>
            </p:cNvPr>
            <p:cNvPicPr>
              <a:picLocks noChangeAspect="1"/>
            </p:cNvPicPr>
            <p:nvPr/>
          </p:nvPicPr>
          <p:blipFill>
            <a:blip r:embed="rId4"/>
            <a:stretch>
              <a:fillRect/>
            </a:stretch>
          </p:blipFill>
          <p:spPr>
            <a:xfrm>
              <a:off x="5956442" y="4014"/>
              <a:ext cx="6235557" cy="515937"/>
            </a:xfrm>
            <a:prstGeom prst="rect">
              <a:avLst/>
            </a:prstGeom>
          </p:spPr>
        </p:pic>
      </p:grpSp>
      <p:sp>
        <p:nvSpPr>
          <p:cNvPr id="2" name="Title 1">
            <a:extLst>
              <a:ext uri="{FF2B5EF4-FFF2-40B4-BE49-F238E27FC236}">
                <a16:creationId xmlns:a16="http://schemas.microsoft.com/office/drawing/2014/main" id="{6EEAFC1D-1EAC-4CB3-BBD0-84F1D32D0E13}"/>
              </a:ext>
            </a:extLst>
          </p:cNvPr>
          <p:cNvSpPr>
            <a:spLocks noGrp="1"/>
          </p:cNvSpPr>
          <p:nvPr>
            <p:ph type="title"/>
          </p:nvPr>
        </p:nvSpPr>
        <p:spPr>
          <a:xfrm>
            <a:off x="5927234" y="365125"/>
            <a:ext cx="6264765" cy="1325563"/>
          </a:xfrm>
        </p:spPr>
        <p:txBody>
          <a:bodyPr/>
          <a:lstStyle/>
          <a:p>
            <a:pPr algn="ctr"/>
            <a:r>
              <a:rPr lang="en-US" dirty="0">
                <a:latin typeface="Poor Richard" panose="02080502050505020702" pitchFamily="18" charset="0"/>
              </a:rPr>
              <a:t>A Dry Outlook</a:t>
            </a:r>
          </a:p>
        </p:txBody>
      </p:sp>
      <p:sp>
        <p:nvSpPr>
          <p:cNvPr id="3" name="Content Placeholder 2">
            <a:extLst>
              <a:ext uri="{FF2B5EF4-FFF2-40B4-BE49-F238E27FC236}">
                <a16:creationId xmlns:a16="http://schemas.microsoft.com/office/drawing/2014/main" id="{81D00442-69CC-43FC-BB40-395D6ED068C0}"/>
              </a:ext>
            </a:extLst>
          </p:cNvPr>
          <p:cNvSpPr>
            <a:spLocks noGrp="1"/>
          </p:cNvSpPr>
          <p:nvPr>
            <p:ph idx="1"/>
          </p:nvPr>
        </p:nvSpPr>
        <p:spPr>
          <a:xfrm>
            <a:off x="6081396" y="1513307"/>
            <a:ext cx="5956442" cy="4351338"/>
          </a:xfrm>
        </p:spPr>
        <p:txBody>
          <a:bodyPr/>
          <a:lstStyle/>
          <a:p>
            <a:pPr marL="0" indent="0" algn="ctr">
              <a:buNone/>
            </a:pPr>
            <a:r>
              <a:rPr lang="en-US" dirty="0"/>
              <a:t>According to the EPA, the number of 100-degree days per year is expected to quadruple in the Southern Plains by 2050, leading to “greater evaporation and surface water losses, more heat stress, and increased energy demand for cooling.” Parts of Texas and Oklahoma are “projected to experience longer periods without rainfall.”</a:t>
            </a:r>
          </a:p>
          <a:p>
            <a:pPr marL="0" indent="0">
              <a:buNone/>
            </a:pPr>
            <a:endParaRPr lang="en-US" dirty="0"/>
          </a:p>
        </p:txBody>
      </p:sp>
    </p:spTree>
    <p:extLst>
      <p:ext uri="{BB962C8B-B14F-4D97-AF65-F5344CB8AC3E}">
        <p14:creationId xmlns:p14="http://schemas.microsoft.com/office/powerpoint/2010/main" val="1404891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29BA-BB4D-4574-9218-869658AAFEC9}"/>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BD4109B-6316-43A8-B2AF-17AC7E24F6E4}"/>
              </a:ext>
            </a:extLst>
          </p:cNvPr>
          <p:cNvSpPr>
            <a:spLocks noGrp="1"/>
          </p:cNvSpPr>
          <p:nvPr>
            <p:ph idx="1"/>
          </p:nvPr>
        </p:nvSpPr>
        <p:spPr>
          <a:xfrm>
            <a:off x="272638" y="914400"/>
            <a:ext cx="5339268" cy="5262563"/>
          </a:xfrm>
        </p:spPr>
        <p:txBody>
          <a:bodyPr>
            <a:normAutofit/>
          </a:bodyPr>
          <a:lstStyle/>
          <a:p>
            <a:pPr marL="0" indent="0">
              <a:buNone/>
            </a:pPr>
            <a:r>
              <a:rPr lang="en-US" sz="4000" dirty="0">
                <a:latin typeface="Poor Richard" panose="02080502050505020702" pitchFamily="18" charset="0"/>
              </a:rPr>
              <a:t>“Water is fundamental to all the interests, and, at times of scarcity, it can be a feeding frenzy, where all the interests are competing for a finite supply.”</a:t>
            </a:r>
          </a:p>
          <a:p>
            <a:pPr marL="0" indent="0" algn="r">
              <a:buNone/>
            </a:pPr>
            <a:r>
              <a:rPr lang="en-US" dirty="0"/>
              <a:t>--Luke Metzger, executive director of Environment Texas</a:t>
            </a:r>
          </a:p>
        </p:txBody>
      </p:sp>
      <p:pic>
        <p:nvPicPr>
          <p:cNvPr id="5" name="Picture 4">
            <a:extLst>
              <a:ext uri="{FF2B5EF4-FFF2-40B4-BE49-F238E27FC236}">
                <a16:creationId xmlns:a16="http://schemas.microsoft.com/office/drawing/2014/main" id="{996CD9FB-0770-45E9-BEE1-7CC3E5600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906" y="287588"/>
            <a:ext cx="6441928" cy="5656012"/>
          </a:xfrm>
          <a:prstGeom prst="rect">
            <a:avLst/>
          </a:prstGeom>
        </p:spPr>
      </p:pic>
    </p:spTree>
    <p:extLst>
      <p:ext uri="{BB962C8B-B14F-4D97-AF65-F5344CB8AC3E}">
        <p14:creationId xmlns:p14="http://schemas.microsoft.com/office/powerpoint/2010/main" val="1786500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87EC-9C8E-48A5-8870-3477FDC9B351}"/>
              </a:ext>
            </a:extLst>
          </p:cNvPr>
          <p:cNvSpPr>
            <a:spLocks noGrp="1"/>
          </p:cNvSpPr>
          <p:nvPr>
            <p:ph type="title"/>
          </p:nvPr>
        </p:nvSpPr>
        <p:spPr>
          <a:xfrm>
            <a:off x="6795246" y="365125"/>
            <a:ext cx="4558553" cy="1325563"/>
          </a:xfrm>
        </p:spPr>
        <p:txBody>
          <a:bodyPr/>
          <a:lstStyle/>
          <a:p>
            <a:r>
              <a:rPr lang="en-US" dirty="0">
                <a:latin typeface="Poor Richard" panose="02080502050505020702" pitchFamily="18" charset="0"/>
              </a:rPr>
              <a:t>Where will they find water?</a:t>
            </a:r>
          </a:p>
        </p:txBody>
      </p:sp>
      <p:sp>
        <p:nvSpPr>
          <p:cNvPr id="3" name="Content Placeholder 2">
            <a:extLst>
              <a:ext uri="{FF2B5EF4-FFF2-40B4-BE49-F238E27FC236}">
                <a16:creationId xmlns:a16="http://schemas.microsoft.com/office/drawing/2014/main" id="{00A11183-16C1-4418-856D-96A922BA4A7D}"/>
              </a:ext>
            </a:extLst>
          </p:cNvPr>
          <p:cNvSpPr>
            <a:spLocks noGrp="1"/>
          </p:cNvSpPr>
          <p:nvPr>
            <p:ph idx="1"/>
          </p:nvPr>
        </p:nvSpPr>
        <p:spPr>
          <a:xfrm>
            <a:off x="6795247" y="1825625"/>
            <a:ext cx="4558552" cy="4351338"/>
          </a:xfrm>
        </p:spPr>
        <p:txBody>
          <a:bodyPr/>
          <a:lstStyle/>
          <a:p>
            <a:pPr marL="0" indent="0">
              <a:buNone/>
            </a:pPr>
            <a:r>
              <a:rPr lang="en-US" dirty="0"/>
              <a:t>In lieu of rainfall, Panhandle farmers will have to pull more water from the Ogallala and Edwards-Trinity aquifers to keep crops and animals alive.</a:t>
            </a:r>
          </a:p>
          <a:p>
            <a:pPr marL="0" indent="0">
              <a:buNone/>
            </a:pPr>
            <a:r>
              <a:rPr lang="en-US" dirty="0"/>
              <a:t>E.g., A single quarter-pound hamburger requires about 460 gallons of water to raise and process the beef.</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83C32A95-1C86-4CD2-9349-77274A3F5668}"/>
              </a:ext>
            </a:extLst>
          </p:cNvPr>
          <p:cNvPicPr>
            <a:picLocks noChangeAspect="1"/>
          </p:cNvPicPr>
          <p:nvPr/>
        </p:nvPicPr>
        <p:blipFill>
          <a:blip r:embed="rId2"/>
          <a:stretch>
            <a:fillRect/>
          </a:stretch>
        </p:blipFill>
        <p:spPr>
          <a:xfrm>
            <a:off x="0" y="244475"/>
            <a:ext cx="6795246" cy="6248400"/>
          </a:xfrm>
          <a:prstGeom prst="rect">
            <a:avLst/>
          </a:prstGeom>
        </p:spPr>
      </p:pic>
    </p:spTree>
    <p:extLst>
      <p:ext uri="{BB962C8B-B14F-4D97-AF65-F5344CB8AC3E}">
        <p14:creationId xmlns:p14="http://schemas.microsoft.com/office/powerpoint/2010/main" val="2901341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3A561B-5C78-4DA6-97C8-62123AE91F6E}"/>
              </a:ext>
            </a:extLst>
          </p:cNvPr>
          <p:cNvPicPr>
            <a:picLocks noChangeAspect="1"/>
          </p:cNvPicPr>
          <p:nvPr/>
        </p:nvPicPr>
        <p:blipFill>
          <a:blip r:embed="rId2"/>
          <a:stretch>
            <a:fillRect/>
          </a:stretch>
        </p:blipFill>
        <p:spPr>
          <a:xfrm>
            <a:off x="0" y="0"/>
            <a:ext cx="12192000" cy="6920753"/>
          </a:xfrm>
          <a:prstGeom prst="rect">
            <a:avLst/>
          </a:prstGeom>
        </p:spPr>
      </p:pic>
      <p:sp>
        <p:nvSpPr>
          <p:cNvPr id="2" name="Title 1">
            <a:extLst>
              <a:ext uri="{FF2B5EF4-FFF2-40B4-BE49-F238E27FC236}">
                <a16:creationId xmlns:a16="http://schemas.microsoft.com/office/drawing/2014/main" id="{0FDC1B85-27B4-44AB-9690-3C3D3A2FEACE}"/>
              </a:ext>
            </a:extLst>
          </p:cNvPr>
          <p:cNvSpPr>
            <a:spLocks noGrp="1"/>
          </p:cNvSpPr>
          <p:nvPr>
            <p:ph type="title"/>
          </p:nvPr>
        </p:nvSpPr>
        <p:spPr>
          <a:xfrm>
            <a:off x="4132728" y="365125"/>
            <a:ext cx="7221072" cy="1325563"/>
          </a:xfrm>
        </p:spPr>
        <p:txBody>
          <a:bodyPr/>
          <a:lstStyle/>
          <a:p>
            <a:r>
              <a:rPr lang="en-US" dirty="0">
                <a:latin typeface="Poor Richard" panose="02080502050505020702" pitchFamily="18" charset="0"/>
              </a:rPr>
              <a:t>That doesn’t sound so bad, right?</a:t>
            </a:r>
          </a:p>
        </p:txBody>
      </p:sp>
      <p:sp>
        <p:nvSpPr>
          <p:cNvPr id="3" name="Content Placeholder 2">
            <a:extLst>
              <a:ext uri="{FF2B5EF4-FFF2-40B4-BE49-F238E27FC236}">
                <a16:creationId xmlns:a16="http://schemas.microsoft.com/office/drawing/2014/main" id="{F6B4059E-7B43-4273-A44D-C6C6B36FFF51}"/>
              </a:ext>
            </a:extLst>
          </p:cNvPr>
          <p:cNvSpPr>
            <a:spLocks noGrp="1"/>
          </p:cNvSpPr>
          <p:nvPr>
            <p:ph idx="1"/>
          </p:nvPr>
        </p:nvSpPr>
        <p:spPr>
          <a:xfrm>
            <a:off x="4132728" y="1825625"/>
            <a:ext cx="7221071" cy="4351338"/>
          </a:xfrm>
        </p:spPr>
        <p:txBody>
          <a:bodyPr/>
          <a:lstStyle/>
          <a:p>
            <a:pPr marL="0" indent="0">
              <a:buNone/>
            </a:pPr>
            <a:r>
              <a:rPr lang="en-US" dirty="0"/>
              <a:t>The Ogallala, one of the world’s largest and most depleted aquifers serves as the main source of water for TX farmers and growers in seven other states. C</a:t>
            </a:r>
            <a:r>
              <a:rPr lang="en-US"/>
              <a:t>otton </a:t>
            </a:r>
            <a:r>
              <a:rPr lang="en-US" dirty="0"/>
              <a:t>and sorghum growers and some producers have already started irrigating winter wheat </a:t>
            </a:r>
            <a:r>
              <a:rPr lang="en-US"/>
              <a:t>as well.</a:t>
            </a:r>
            <a:endParaRPr lang="en-US" dirty="0"/>
          </a:p>
        </p:txBody>
      </p:sp>
      <p:pic>
        <p:nvPicPr>
          <p:cNvPr id="6" name="Picture 5">
            <a:extLst>
              <a:ext uri="{FF2B5EF4-FFF2-40B4-BE49-F238E27FC236}">
                <a16:creationId xmlns:a16="http://schemas.microsoft.com/office/drawing/2014/main" id="{E62E6560-DCF3-4D4D-8A80-C5FA1DCD0CB0}"/>
              </a:ext>
            </a:extLst>
          </p:cNvPr>
          <p:cNvPicPr>
            <a:picLocks noChangeAspect="1"/>
          </p:cNvPicPr>
          <p:nvPr/>
        </p:nvPicPr>
        <p:blipFill>
          <a:blip r:embed="rId3"/>
          <a:stretch>
            <a:fillRect/>
          </a:stretch>
        </p:blipFill>
        <p:spPr>
          <a:xfrm>
            <a:off x="233082" y="133133"/>
            <a:ext cx="3899647" cy="6591733"/>
          </a:xfrm>
          <a:prstGeom prst="rect">
            <a:avLst/>
          </a:prstGeom>
        </p:spPr>
      </p:pic>
    </p:spTree>
    <p:extLst>
      <p:ext uri="{BB962C8B-B14F-4D97-AF65-F5344CB8AC3E}">
        <p14:creationId xmlns:p14="http://schemas.microsoft.com/office/powerpoint/2010/main" val="1414201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0BFB3AB-C1A3-4D12-B1BB-1FE7E694E91A}"/>
              </a:ext>
            </a:extLst>
          </p:cNvPr>
          <p:cNvGrpSpPr/>
          <p:nvPr/>
        </p:nvGrpSpPr>
        <p:grpSpPr>
          <a:xfrm>
            <a:off x="1" y="0"/>
            <a:ext cx="12299575" cy="6858000"/>
            <a:chOff x="1" y="0"/>
            <a:chExt cx="12299575" cy="6858000"/>
          </a:xfrm>
        </p:grpSpPr>
        <p:pic>
          <p:nvPicPr>
            <p:cNvPr id="4" name="Picture 3">
              <a:extLst>
                <a:ext uri="{FF2B5EF4-FFF2-40B4-BE49-F238E27FC236}">
                  <a16:creationId xmlns:a16="http://schemas.microsoft.com/office/drawing/2014/main" id="{7E6B707B-985A-40E9-BAD0-75BDC7EF7695}"/>
                </a:ext>
              </a:extLst>
            </p:cNvPr>
            <p:cNvPicPr>
              <a:picLocks noChangeAspect="1"/>
            </p:cNvPicPr>
            <p:nvPr/>
          </p:nvPicPr>
          <p:blipFill>
            <a:blip r:embed="rId2"/>
            <a:stretch>
              <a:fillRect/>
            </a:stretch>
          </p:blipFill>
          <p:spPr>
            <a:xfrm>
              <a:off x="2523474" y="0"/>
              <a:ext cx="9776102" cy="6858000"/>
            </a:xfrm>
            <a:prstGeom prst="rect">
              <a:avLst/>
            </a:prstGeom>
          </p:spPr>
        </p:pic>
        <p:pic>
          <p:nvPicPr>
            <p:cNvPr id="5" name="Picture 4">
              <a:extLst>
                <a:ext uri="{FF2B5EF4-FFF2-40B4-BE49-F238E27FC236}">
                  <a16:creationId xmlns:a16="http://schemas.microsoft.com/office/drawing/2014/main" id="{F8BFCEB5-CA71-4157-9950-B25C7111C8B0}"/>
                </a:ext>
              </a:extLst>
            </p:cNvPr>
            <p:cNvPicPr>
              <a:picLocks noChangeAspect="1"/>
            </p:cNvPicPr>
            <p:nvPr/>
          </p:nvPicPr>
          <p:blipFill>
            <a:blip r:embed="rId3"/>
            <a:stretch>
              <a:fillRect/>
            </a:stretch>
          </p:blipFill>
          <p:spPr>
            <a:xfrm>
              <a:off x="1" y="0"/>
              <a:ext cx="2523474" cy="6858000"/>
            </a:xfrm>
            <a:prstGeom prst="rect">
              <a:avLst/>
            </a:prstGeom>
          </p:spPr>
        </p:pic>
      </p:grpSp>
      <p:sp>
        <p:nvSpPr>
          <p:cNvPr id="2" name="Title 1">
            <a:extLst>
              <a:ext uri="{FF2B5EF4-FFF2-40B4-BE49-F238E27FC236}">
                <a16:creationId xmlns:a16="http://schemas.microsoft.com/office/drawing/2014/main" id="{F4EF8D7A-F5FA-4F08-A115-F45BEF924BDA}"/>
              </a:ext>
            </a:extLst>
          </p:cNvPr>
          <p:cNvSpPr>
            <a:spLocks noGrp="1"/>
          </p:cNvSpPr>
          <p:nvPr>
            <p:ph type="title"/>
          </p:nvPr>
        </p:nvSpPr>
        <p:spPr>
          <a:xfrm>
            <a:off x="0" y="365125"/>
            <a:ext cx="6096000" cy="1325563"/>
          </a:xfrm>
        </p:spPr>
        <p:txBody>
          <a:bodyPr/>
          <a:lstStyle/>
          <a:p>
            <a:pPr algn="ctr"/>
            <a:r>
              <a:rPr lang="en-US" dirty="0">
                <a:latin typeface="Poor Richard" panose="02080502050505020702" pitchFamily="18" charset="0"/>
              </a:rPr>
              <a:t>What is the Ogallala?</a:t>
            </a:r>
          </a:p>
        </p:txBody>
      </p:sp>
      <p:sp>
        <p:nvSpPr>
          <p:cNvPr id="3" name="Content Placeholder 2">
            <a:extLst>
              <a:ext uri="{FF2B5EF4-FFF2-40B4-BE49-F238E27FC236}">
                <a16:creationId xmlns:a16="http://schemas.microsoft.com/office/drawing/2014/main" id="{C1F1438C-F93F-494C-8442-DB1B5A2E69E8}"/>
              </a:ext>
            </a:extLst>
          </p:cNvPr>
          <p:cNvSpPr>
            <a:spLocks noGrp="1"/>
          </p:cNvSpPr>
          <p:nvPr>
            <p:ph idx="1"/>
          </p:nvPr>
        </p:nvSpPr>
        <p:spPr>
          <a:xfrm>
            <a:off x="838200" y="1825625"/>
            <a:ext cx="4522694" cy="4351338"/>
          </a:xfrm>
        </p:spPr>
        <p:txBody>
          <a:bodyPr/>
          <a:lstStyle/>
          <a:p>
            <a:pPr marL="0" indent="0" algn="ctr">
              <a:buNone/>
            </a:pPr>
            <a:r>
              <a:rPr lang="en-US" dirty="0"/>
              <a:t>The Ogallala is a giant underground sponge made of a jumble of gravel, silt, sand, and clay. All the water is contained in crevices of the sponge. If the topsoil were rolled up like a carpet, Wilson says, the sponge beneath would look like an empty egg carton, with peaks and valleys of varying depths.</a:t>
            </a:r>
          </a:p>
        </p:txBody>
      </p:sp>
    </p:spTree>
    <p:extLst>
      <p:ext uri="{BB962C8B-B14F-4D97-AF65-F5344CB8AC3E}">
        <p14:creationId xmlns:p14="http://schemas.microsoft.com/office/powerpoint/2010/main" val="51855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9E6E-66D9-4103-819E-06C2AB1DFA3F}"/>
              </a:ext>
            </a:extLst>
          </p:cNvPr>
          <p:cNvSpPr>
            <a:spLocks noGrp="1"/>
          </p:cNvSpPr>
          <p:nvPr>
            <p:ph type="title"/>
          </p:nvPr>
        </p:nvSpPr>
        <p:spPr>
          <a:xfrm>
            <a:off x="5593976" y="365125"/>
            <a:ext cx="5759824" cy="1325563"/>
          </a:xfrm>
        </p:spPr>
        <p:txBody>
          <a:bodyPr/>
          <a:lstStyle/>
          <a:p>
            <a:r>
              <a:rPr lang="en-US" dirty="0">
                <a:latin typeface="Poor Richard" panose="02080502050505020702" pitchFamily="18" charset="0"/>
              </a:rPr>
              <a:t>The sponge is drying out</a:t>
            </a:r>
          </a:p>
        </p:txBody>
      </p:sp>
      <p:sp>
        <p:nvSpPr>
          <p:cNvPr id="3" name="Content Placeholder 2">
            <a:extLst>
              <a:ext uri="{FF2B5EF4-FFF2-40B4-BE49-F238E27FC236}">
                <a16:creationId xmlns:a16="http://schemas.microsoft.com/office/drawing/2014/main" id="{F958DA48-C5AC-409A-BA25-75E269CCD598}"/>
              </a:ext>
            </a:extLst>
          </p:cNvPr>
          <p:cNvSpPr>
            <a:spLocks noGrp="1"/>
          </p:cNvSpPr>
          <p:nvPr>
            <p:ph idx="1"/>
          </p:nvPr>
        </p:nvSpPr>
        <p:spPr>
          <a:xfrm>
            <a:off x="5593976" y="1825625"/>
            <a:ext cx="6167718" cy="4351338"/>
          </a:xfrm>
        </p:spPr>
        <p:txBody>
          <a:bodyPr>
            <a:normAutofit lnSpcReduction="10000"/>
          </a:bodyPr>
          <a:lstStyle/>
          <a:p>
            <a:pPr marL="0" indent="0">
              <a:buNone/>
            </a:pPr>
            <a:r>
              <a:rPr lang="en-US" dirty="0"/>
              <a:t>The water beneath our feet has been accumulating in porous rock for about 15,000 years, before the end of the last ice age. For the past 60 years, the Ogallala has been pumped out faster than raindrops and snowmelt can seep back into the ground to replenish it, thanks largely to irrigation machinery.</a:t>
            </a:r>
          </a:p>
          <a:p>
            <a:pPr marL="0" indent="0">
              <a:buNone/>
            </a:pPr>
            <a:r>
              <a:rPr lang="en-US" dirty="0"/>
              <a:t>The decline is steady now, dry years or wet. Transition to a new era of permanent depletion is under way.</a:t>
            </a:r>
          </a:p>
          <a:p>
            <a:pPr marL="0" indent="0">
              <a:buNone/>
            </a:pPr>
            <a:endParaRPr lang="en-US" dirty="0"/>
          </a:p>
        </p:txBody>
      </p:sp>
      <p:pic>
        <p:nvPicPr>
          <p:cNvPr id="7" name="Picture 6">
            <a:extLst>
              <a:ext uri="{FF2B5EF4-FFF2-40B4-BE49-F238E27FC236}">
                <a16:creationId xmlns:a16="http://schemas.microsoft.com/office/drawing/2014/main" id="{E0A8DCA5-33BD-48A8-A8E7-7CA76344D2ED}"/>
              </a:ext>
            </a:extLst>
          </p:cNvPr>
          <p:cNvPicPr>
            <a:picLocks noChangeAspect="1"/>
          </p:cNvPicPr>
          <p:nvPr/>
        </p:nvPicPr>
        <p:blipFill>
          <a:blip r:embed="rId2"/>
          <a:stretch>
            <a:fillRect/>
          </a:stretch>
        </p:blipFill>
        <p:spPr>
          <a:xfrm>
            <a:off x="0" y="0"/>
            <a:ext cx="5414211" cy="6858000"/>
          </a:xfrm>
          <a:prstGeom prst="rect">
            <a:avLst/>
          </a:prstGeom>
        </p:spPr>
      </p:pic>
    </p:spTree>
    <p:extLst>
      <p:ext uri="{BB962C8B-B14F-4D97-AF65-F5344CB8AC3E}">
        <p14:creationId xmlns:p14="http://schemas.microsoft.com/office/powerpoint/2010/main" val="2146448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72FB20-70D9-4994-A465-4E471E8D507F}"/>
              </a:ext>
            </a:extLst>
          </p:cNvPr>
          <p:cNvPicPr>
            <a:picLocks noChangeAspect="1"/>
          </p:cNvPicPr>
          <p:nvPr/>
        </p:nvPicPr>
        <p:blipFill>
          <a:blip r:embed="rId2"/>
          <a:stretch>
            <a:fillRect/>
          </a:stretch>
        </p:blipFill>
        <p:spPr>
          <a:xfrm flipH="1">
            <a:off x="7303933" y="11112"/>
            <a:ext cx="4888067" cy="6846888"/>
          </a:xfrm>
          <a:prstGeom prst="rect">
            <a:avLst/>
          </a:prstGeom>
        </p:spPr>
      </p:pic>
      <p:sp>
        <p:nvSpPr>
          <p:cNvPr id="2" name="Title 1">
            <a:extLst>
              <a:ext uri="{FF2B5EF4-FFF2-40B4-BE49-F238E27FC236}">
                <a16:creationId xmlns:a16="http://schemas.microsoft.com/office/drawing/2014/main" id="{D4AC4995-C1DA-48F4-9168-CFC7AAFD436E}"/>
              </a:ext>
            </a:extLst>
          </p:cNvPr>
          <p:cNvSpPr>
            <a:spLocks noGrp="1"/>
          </p:cNvSpPr>
          <p:nvPr>
            <p:ph type="title"/>
          </p:nvPr>
        </p:nvSpPr>
        <p:spPr/>
        <p:txBody>
          <a:bodyPr/>
          <a:lstStyle/>
          <a:p>
            <a:r>
              <a:rPr lang="en-US" dirty="0">
                <a:latin typeface="Poor Richard" panose="02080502050505020702" pitchFamily="18" charset="0"/>
              </a:rPr>
              <a:t>Facing Hard Choices</a:t>
            </a:r>
          </a:p>
        </p:txBody>
      </p:sp>
      <p:sp>
        <p:nvSpPr>
          <p:cNvPr id="3" name="Content Placeholder 2">
            <a:extLst>
              <a:ext uri="{FF2B5EF4-FFF2-40B4-BE49-F238E27FC236}">
                <a16:creationId xmlns:a16="http://schemas.microsoft.com/office/drawing/2014/main" id="{A6A60821-0F78-4410-93C2-01FBBFDFDE36}"/>
              </a:ext>
            </a:extLst>
          </p:cNvPr>
          <p:cNvSpPr>
            <a:spLocks noGrp="1"/>
          </p:cNvSpPr>
          <p:nvPr>
            <p:ph idx="1"/>
          </p:nvPr>
        </p:nvSpPr>
        <p:spPr>
          <a:xfrm>
            <a:off x="838200" y="1825625"/>
            <a:ext cx="9094694" cy="4351338"/>
          </a:xfrm>
        </p:spPr>
        <p:txBody>
          <a:bodyPr/>
          <a:lstStyle/>
          <a:p>
            <a:pPr marL="0" indent="0">
              <a:buNone/>
            </a:pPr>
            <a:r>
              <a:rPr lang="en-US" dirty="0"/>
              <a:t>“Farmers can reduce consumption of water to further extend the life of the aquifer. Or they can continue on a path toward an end that is already in sight.”</a:t>
            </a:r>
          </a:p>
        </p:txBody>
      </p:sp>
    </p:spTree>
    <p:extLst>
      <p:ext uri="{BB962C8B-B14F-4D97-AF65-F5344CB8AC3E}">
        <p14:creationId xmlns:p14="http://schemas.microsoft.com/office/powerpoint/2010/main" val="1741588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3AB426-9017-44C5-AC36-374B51E6D31F}"/>
              </a:ext>
            </a:extLst>
          </p:cNvPr>
          <p:cNvPicPr>
            <a:picLocks noChangeAspect="1"/>
          </p:cNvPicPr>
          <p:nvPr/>
        </p:nvPicPr>
        <p:blipFill>
          <a:blip r:embed="rId2"/>
          <a:stretch>
            <a:fillRect/>
          </a:stretch>
        </p:blipFill>
        <p:spPr>
          <a:xfrm>
            <a:off x="304801" y="365125"/>
            <a:ext cx="6275294" cy="5980151"/>
          </a:xfrm>
          <a:prstGeom prst="rect">
            <a:avLst/>
          </a:prstGeom>
        </p:spPr>
      </p:pic>
      <p:sp>
        <p:nvSpPr>
          <p:cNvPr id="2" name="Title 1">
            <a:extLst>
              <a:ext uri="{FF2B5EF4-FFF2-40B4-BE49-F238E27FC236}">
                <a16:creationId xmlns:a16="http://schemas.microsoft.com/office/drawing/2014/main" id="{E569CA10-E096-4236-A76A-3A93840239B5}"/>
              </a:ext>
            </a:extLst>
          </p:cNvPr>
          <p:cNvSpPr>
            <a:spLocks noGrp="1"/>
          </p:cNvSpPr>
          <p:nvPr>
            <p:ph type="title"/>
          </p:nvPr>
        </p:nvSpPr>
        <p:spPr>
          <a:xfrm>
            <a:off x="6866964" y="365125"/>
            <a:ext cx="4486835" cy="1325563"/>
          </a:xfrm>
        </p:spPr>
        <p:txBody>
          <a:bodyPr/>
          <a:lstStyle/>
          <a:p>
            <a:r>
              <a:rPr lang="en-US" dirty="0">
                <a:latin typeface="Poor Richard" panose="02080502050505020702" pitchFamily="18" charset="0"/>
              </a:rPr>
              <a:t>Who has the rights?</a:t>
            </a:r>
          </a:p>
        </p:txBody>
      </p:sp>
      <p:sp>
        <p:nvSpPr>
          <p:cNvPr id="3" name="Content Placeholder 2">
            <a:extLst>
              <a:ext uri="{FF2B5EF4-FFF2-40B4-BE49-F238E27FC236}">
                <a16:creationId xmlns:a16="http://schemas.microsoft.com/office/drawing/2014/main" id="{A74F075E-F12D-4D97-A1C9-B8C80915DDE2}"/>
              </a:ext>
            </a:extLst>
          </p:cNvPr>
          <p:cNvSpPr>
            <a:spLocks noGrp="1"/>
          </p:cNvSpPr>
          <p:nvPr>
            <p:ph idx="1"/>
          </p:nvPr>
        </p:nvSpPr>
        <p:spPr>
          <a:xfrm>
            <a:off x="6866964" y="1825625"/>
            <a:ext cx="5020235" cy="4351338"/>
          </a:xfrm>
        </p:spPr>
        <p:txBody>
          <a:bodyPr/>
          <a:lstStyle/>
          <a:p>
            <a:pPr marL="0" indent="0">
              <a:buNone/>
            </a:pPr>
            <a:r>
              <a:rPr lang="en-US" dirty="0"/>
              <a:t>Water law in Texas is vastly different than other states. Groundwater is not publicly owned; Texans can pump as much as they can use from beneath their land. </a:t>
            </a:r>
          </a:p>
          <a:p>
            <a:pPr marL="0" indent="0">
              <a:buNone/>
            </a:pPr>
            <a:r>
              <a:rPr lang="en-US" dirty="0"/>
              <a:t>Some farmers, “think it’s my water, and I ought to be able to mine it like coal until it’s gone.” </a:t>
            </a:r>
          </a:p>
        </p:txBody>
      </p:sp>
    </p:spTree>
    <p:extLst>
      <p:ext uri="{BB962C8B-B14F-4D97-AF65-F5344CB8AC3E}">
        <p14:creationId xmlns:p14="http://schemas.microsoft.com/office/powerpoint/2010/main" val="414172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D899-5D02-44D8-B3ED-937D7E5B6B9C}"/>
              </a:ext>
            </a:extLst>
          </p:cNvPr>
          <p:cNvSpPr>
            <a:spLocks noGrp="1"/>
          </p:cNvSpPr>
          <p:nvPr>
            <p:ph type="title"/>
          </p:nvPr>
        </p:nvSpPr>
        <p:spPr/>
        <p:txBody>
          <a:bodyPr/>
          <a:lstStyle/>
          <a:p>
            <a:r>
              <a:rPr lang="en-US" dirty="0">
                <a:latin typeface="Poor Richard" panose="02080502050505020702" pitchFamily="18" charset="0"/>
              </a:rPr>
              <a:t> </a:t>
            </a:r>
          </a:p>
        </p:txBody>
      </p:sp>
      <p:sp>
        <p:nvSpPr>
          <p:cNvPr id="3" name="Content Placeholder 2">
            <a:extLst>
              <a:ext uri="{FF2B5EF4-FFF2-40B4-BE49-F238E27FC236}">
                <a16:creationId xmlns:a16="http://schemas.microsoft.com/office/drawing/2014/main" id="{A1F54123-A1B1-4A6D-8855-25C4C25CD389}"/>
              </a:ext>
            </a:extLst>
          </p:cNvPr>
          <p:cNvSpPr>
            <a:spLocks noGrp="1"/>
          </p:cNvSpPr>
          <p:nvPr>
            <p:ph idx="1"/>
          </p:nvPr>
        </p:nvSpPr>
        <p:spPr>
          <a:xfrm>
            <a:off x="838200" y="1825625"/>
            <a:ext cx="6721570" cy="4351338"/>
          </a:xfrm>
        </p:spPr>
        <p:txBody>
          <a:bodyPr>
            <a:normAutofit/>
          </a:bodyPr>
          <a:lstStyle/>
          <a:p>
            <a:pPr marL="0" indent="0" algn="ctr">
              <a:buNone/>
            </a:pPr>
            <a:r>
              <a:rPr lang="en-US" sz="4400" dirty="0">
                <a:latin typeface="Poor Richard" panose="02080502050505020702" pitchFamily="18" charset="0"/>
              </a:rPr>
              <a:t>The Panhandle is parched, but there's no rain in sight to quench its thirst. </a:t>
            </a:r>
          </a:p>
        </p:txBody>
      </p:sp>
      <p:pic>
        <p:nvPicPr>
          <p:cNvPr id="4" name="Picture 3">
            <a:extLst>
              <a:ext uri="{FF2B5EF4-FFF2-40B4-BE49-F238E27FC236}">
                <a16:creationId xmlns:a16="http://schemas.microsoft.com/office/drawing/2014/main" id="{7722FED4-8051-4741-B0E2-5A51993EE423}"/>
              </a:ext>
            </a:extLst>
          </p:cNvPr>
          <p:cNvPicPr>
            <a:picLocks noChangeAspect="1"/>
          </p:cNvPicPr>
          <p:nvPr/>
        </p:nvPicPr>
        <p:blipFill>
          <a:blip r:embed="rId2"/>
          <a:stretch>
            <a:fillRect/>
          </a:stretch>
        </p:blipFill>
        <p:spPr>
          <a:xfrm>
            <a:off x="7559770" y="0"/>
            <a:ext cx="4632230" cy="6858000"/>
          </a:xfrm>
          <a:prstGeom prst="rect">
            <a:avLst/>
          </a:prstGeom>
        </p:spPr>
      </p:pic>
    </p:spTree>
    <p:extLst>
      <p:ext uri="{BB962C8B-B14F-4D97-AF65-F5344CB8AC3E}">
        <p14:creationId xmlns:p14="http://schemas.microsoft.com/office/powerpoint/2010/main" val="1737413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096302-F3CD-468D-94C3-0D0B2DC57E40}"/>
              </a:ext>
            </a:extLst>
          </p:cNvPr>
          <p:cNvPicPr>
            <a:picLocks noChangeAspect="1"/>
          </p:cNvPicPr>
          <p:nvPr/>
        </p:nvPicPr>
        <p:blipFill rotWithShape="1">
          <a:blip r:embed="rId2"/>
          <a:srcRect b="6601"/>
          <a:stretch/>
        </p:blipFill>
        <p:spPr>
          <a:xfrm>
            <a:off x="0" y="0"/>
            <a:ext cx="12192000" cy="6858000"/>
          </a:xfrm>
          <a:prstGeom prst="rect">
            <a:avLst/>
          </a:prstGeom>
        </p:spPr>
      </p:pic>
      <p:sp>
        <p:nvSpPr>
          <p:cNvPr id="2" name="Title 1">
            <a:extLst>
              <a:ext uri="{FF2B5EF4-FFF2-40B4-BE49-F238E27FC236}">
                <a16:creationId xmlns:a16="http://schemas.microsoft.com/office/drawing/2014/main" id="{5A53E4A7-1389-4C8C-BD33-CB8E0ECEE6E3}"/>
              </a:ext>
            </a:extLst>
          </p:cNvPr>
          <p:cNvSpPr>
            <a:spLocks noGrp="1"/>
          </p:cNvSpPr>
          <p:nvPr>
            <p:ph type="title"/>
          </p:nvPr>
        </p:nvSpPr>
        <p:spPr>
          <a:xfrm>
            <a:off x="838200" y="250031"/>
            <a:ext cx="10515600" cy="1325563"/>
          </a:xfrm>
        </p:spPr>
        <p:txBody>
          <a:bodyPr/>
          <a:lstStyle/>
          <a:p>
            <a:r>
              <a:rPr lang="en-US" dirty="0">
                <a:latin typeface="Poor Richard" panose="02080502050505020702" pitchFamily="18" charset="0"/>
              </a:rPr>
              <a:t>What will happen if we don’t slow down?</a:t>
            </a:r>
          </a:p>
        </p:txBody>
      </p:sp>
      <p:sp>
        <p:nvSpPr>
          <p:cNvPr id="3" name="Content Placeholder 2">
            <a:extLst>
              <a:ext uri="{FF2B5EF4-FFF2-40B4-BE49-F238E27FC236}">
                <a16:creationId xmlns:a16="http://schemas.microsoft.com/office/drawing/2014/main" id="{2A93E252-0401-4F2A-A07F-C3DA557CAE7F}"/>
              </a:ext>
            </a:extLst>
          </p:cNvPr>
          <p:cNvSpPr>
            <a:spLocks noGrp="1"/>
          </p:cNvSpPr>
          <p:nvPr>
            <p:ph idx="1"/>
          </p:nvPr>
        </p:nvSpPr>
        <p:spPr>
          <a:xfrm>
            <a:off x="838200" y="1554490"/>
            <a:ext cx="10515600" cy="4351338"/>
          </a:xfrm>
        </p:spPr>
        <p:txBody>
          <a:bodyPr/>
          <a:lstStyle/>
          <a:p>
            <a:pPr marL="0" indent="0">
              <a:buNone/>
            </a:pPr>
            <a:r>
              <a:rPr lang="en-US" dirty="0"/>
              <a:t>If we don’t reduce pumping and the aquifer is drained, food markets will be profoundly affected around the world. In the coming decades this slow-speed crisis will unfold just as the world needs to increase food production by 60%, according to the United Nations, to feed more than nine billion people by mid-century.</a:t>
            </a:r>
          </a:p>
          <a:p>
            <a:pPr marL="0" indent="0">
              <a:buNone/>
            </a:pPr>
            <a:endParaRPr lang="en-US" dirty="0"/>
          </a:p>
        </p:txBody>
      </p:sp>
    </p:spTree>
    <p:extLst>
      <p:ext uri="{BB962C8B-B14F-4D97-AF65-F5344CB8AC3E}">
        <p14:creationId xmlns:p14="http://schemas.microsoft.com/office/powerpoint/2010/main" val="1580397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876F-5AF1-47A6-BD80-57CF5A491435}"/>
              </a:ext>
            </a:extLst>
          </p:cNvPr>
          <p:cNvSpPr>
            <a:spLocks noGrp="1"/>
          </p:cNvSpPr>
          <p:nvPr>
            <p:ph type="title"/>
          </p:nvPr>
        </p:nvSpPr>
        <p:spPr/>
        <p:txBody>
          <a:bodyPr/>
          <a:lstStyle/>
          <a:p>
            <a:r>
              <a:rPr lang="en-US" dirty="0">
                <a:latin typeface="Poor Richard" panose="02080502050505020702" pitchFamily="18" charset="0"/>
              </a:rPr>
              <a:t>Won’t it fill back up?</a:t>
            </a:r>
          </a:p>
        </p:txBody>
      </p:sp>
      <p:sp>
        <p:nvSpPr>
          <p:cNvPr id="3" name="Content Placeholder 2">
            <a:extLst>
              <a:ext uri="{FF2B5EF4-FFF2-40B4-BE49-F238E27FC236}">
                <a16:creationId xmlns:a16="http://schemas.microsoft.com/office/drawing/2014/main" id="{50F57368-FE3F-44FB-A0A1-D6464CBFFB07}"/>
              </a:ext>
            </a:extLst>
          </p:cNvPr>
          <p:cNvSpPr>
            <a:spLocks noGrp="1"/>
          </p:cNvSpPr>
          <p:nvPr>
            <p:ph idx="1"/>
          </p:nvPr>
        </p:nvSpPr>
        <p:spPr>
          <a:xfrm>
            <a:off x="838200" y="1825625"/>
            <a:ext cx="6438066" cy="4351338"/>
          </a:xfrm>
        </p:spPr>
        <p:txBody>
          <a:bodyPr/>
          <a:lstStyle/>
          <a:p>
            <a:pPr marL="0" indent="0">
              <a:buNone/>
            </a:pPr>
            <a:r>
              <a:rPr lang="en-US" dirty="0"/>
              <a:t>The draining of North America’s largest aquifer is playing out in similar ways across the world, as large groundwater basins in Asia, Africa, and the Middle East decline rapidly. Many of these aquifers, including the southern Ogallala, have little ability to recharge. Once their water is gone, they could take thousands of years to refill.</a:t>
            </a:r>
          </a:p>
        </p:txBody>
      </p:sp>
      <p:pic>
        <p:nvPicPr>
          <p:cNvPr id="4" name="Picture 3">
            <a:extLst>
              <a:ext uri="{FF2B5EF4-FFF2-40B4-BE49-F238E27FC236}">
                <a16:creationId xmlns:a16="http://schemas.microsoft.com/office/drawing/2014/main" id="{7057CFE6-ECE5-479E-9B14-8DACF03E0332}"/>
              </a:ext>
            </a:extLst>
          </p:cNvPr>
          <p:cNvPicPr>
            <a:picLocks noChangeAspect="1"/>
          </p:cNvPicPr>
          <p:nvPr/>
        </p:nvPicPr>
        <p:blipFill>
          <a:blip r:embed="rId2"/>
          <a:stretch>
            <a:fillRect/>
          </a:stretch>
        </p:blipFill>
        <p:spPr>
          <a:xfrm>
            <a:off x="7276266" y="182562"/>
            <a:ext cx="4641965" cy="6492875"/>
          </a:xfrm>
          <a:prstGeom prst="rect">
            <a:avLst/>
          </a:prstGeom>
        </p:spPr>
      </p:pic>
    </p:spTree>
    <p:extLst>
      <p:ext uri="{BB962C8B-B14F-4D97-AF65-F5344CB8AC3E}">
        <p14:creationId xmlns:p14="http://schemas.microsoft.com/office/powerpoint/2010/main" val="3720258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911D3E-1802-4D1E-A09C-93E29674D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681037"/>
            <a:ext cx="6705599" cy="5498592"/>
          </a:xfrm>
          <a:prstGeom prst="rect">
            <a:avLst/>
          </a:prstGeom>
        </p:spPr>
      </p:pic>
      <p:sp>
        <p:nvSpPr>
          <p:cNvPr id="2" name="Title 1">
            <a:extLst>
              <a:ext uri="{FF2B5EF4-FFF2-40B4-BE49-F238E27FC236}">
                <a16:creationId xmlns:a16="http://schemas.microsoft.com/office/drawing/2014/main" id="{896F863B-8EEA-43DF-8BCE-F50F9B72EE93}"/>
              </a:ext>
            </a:extLst>
          </p:cNvPr>
          <p:cNvSpPr>
            <a:spLocks noGrp="1"/>
          </p:cNvSpPr>
          <p:nvPr>
            <p:ph type="title"/>
          </p:nvPr>
        </p:nvSpPr>
        <p:spPr>
          <a:xfrm>
            <a:off x="7584140" y="365125"/>
            <a:ext cx="4069978" cy="1325563"/>
          </a:xfrm>
        </p:spPr>
        <p:txBody>
          <a:bodyPr/>
          <a:lstStyle/>
          <a:p>
            <a:r>
              <a:rPr lang="en-US" dirty="0">
                <a:latin typeface="Poor Richard" panose="02080502050505020702" pitchFamily="18" charset="0"/>
              </a:rPr>
              <a:t>A balmy evening</a:t>
            </a:r>
          </a:p>
        </p:txBody>
      </p:sp>
      <p:sp>
        <p:nvSpPr>
          <p:cNvPr id="3" name="Content Placeholder 2">
            <a:extLst>
              <a:ext uri="{FF2B5EF4-FFF2-40B4-BE49-F238E27FC236}">
                <a16:creationId xmlns:a16="http://schemas.microsoft.com/office/drawing/2014/main" id="{23C8CA1A-3C76-449B-B328-4EA7FBB02BE3}"/>
              </a:ext>
            </a:extLst>
          </p:cNvPr>
          <p:cNvSpPr>
            <a:spLocks noGrp="1"/>
          </p:cNvSpPr>
          <p:nvPr>
            <p:ph idx="1"/>
          </p:nvPr>
        </p:nvSpPr>
        <p:spPr>
          <a:xfrm>
            <a:off x="7225552" y="1825625"/>
            <a:ext cx="4769223" cy="4351338"/>
          </a:xfrm>
        </p:spPr>
        <p:txBody>
          <a:bodyPr>
            <a:normAutofit lnSpcReduction="10000"/>
          </a:bodyPr>
          <a:lstStyle/>
          <a:p>
            <a:pPr marL="0" indent="0" algn="ctr">
              <a:buNone/>
            </a:pPr>
            <a:r>
              <a:rPr lang="en-US" dirty="0"/>
              <a:t>The aquifer’s decline will be twinned with the increasing impacts of climate change, which will add more warm days and longer, more frequent droughts, scientists predict.</a:t>
            </a:r>
          </a:p>
          <a:p>
            <a:pPr marL="0" indent="0" algn="ctr">
              <a:buNone/>
            </a:pPr>
            <a:r>
              <a:rPr lang="en-US" dirty="0"/>
              <a:t>Already, warmer-than-average evening temperatures in feedlots mean that beef cattle drink more water than they did in cooler years.</a:t>
            </a:r>
          </a:p>
        </p:txBody>
      </p:sp>
    </p:spTree>
    <p:extLst>
      <p:ext uri="{BB962C8B-B14F-4D97-AF65-F5344CB8AC3E}">
        <p14:creationId xmlns:p14="http://schemas.microsoft.com/office/powerpoint/2010/main" val="3222658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4459D9-7981-4C42-BC52-56A4B994969A}"/>
              </a:ext>
            </a:extLst>
          </p:cNvPr>
          <p:cNvPicPr>
            <a:picLocks noChangeAspect="1"/>
          </p:cNvPicPr>
          <p:nvPr/>
        </p:nvPicPr>
        <p:blipFill>
          <a:blip r:embed="rId2"/>
          <a:stretch>
            <a:fillRect/>
          </a:stretch>
        </p:blipFill>
        <p:spPr>
          <a:xfrm>
            <a:off x="0" y="-3175"/>
            <a:ext cx="12192000" cy="6861175"/>
          </a:xfrm>
          <a:prstGeom prst="rect">
            <a:avLst/>
          </a:prstGeom>
        </p:spPr>
      </p:pic>
      <p:sp>
        <p:nvSpPr>
          <p:cNvPr id="2" name="Title 1">
            <a:extLst>
              <a:ext uri="{FF2B5EF4-FFF2-40B4-BE49-F238E27FC236}">
                <a16:creationId xmlns:a16="http://schemas.microsoft.com/office/drawing/2014/main" id="{4B12F0D2-1302-4D56-A023-4021A789F447}"/>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FE8D7DD-C250-4DEE-9680-8055649F4D92}"/>
              </a:ext>
            </a:extLst>
          </p:cNvPr>
          <p:cNvSpPr>
            <a:spLocks noGrp="1"/>
          </p:cNvSpPr>
          <p:nvPr>
            <p:ph idx="1"/>
          </p:nvPr>
        </p:nvSpPr>
        <p:spPr/>
        <p:txBody>
          <a:bodyPr/>
          <a:lstStyle/>
          <a:p>
            <a:pPr marL="0" indent="0">
              <a:buNone/>
            </a:pPr>
            <a:r>
              <a:rPr lang="en-US" sz="3200" dirty="0">
                <a:latin typeface="Poor Richard" panose="02080502050505020702" pitchFamily="18" charset="0"/>
              </a:rPr>
              <a:t>“The consequences will be huge. We need to sustain groundwater to sustain food production, and we’re not doing it. Is draining the Ogallala the smartest thing for food production in the U.S. and globally? This is the question we need to answer.”</a:t>
            </a:r>
          </a:p>
          <a:p>
            <a:pPr marL="0" indent="0" algn="r">
              <a:buNone/>
            </a:pPr>
            <a:endParaRPr lang="en-US" sz="2000" dirty="0"/>
          </a:p>
          <a:p>
            <a:pPr marL="0" indent="0" algn="r">
              <a:buNone/>
            </a:pPr>
            <a:r>
              <a:rPr lang="en-US" sz="2000" dirty="0"/>
              <a:t>-- Jay </a:t>
            </a:r>
            <a:r>
              <a:rPr lang="en-US" sz="2000" dirty="0" err="1"/>
              <a:t>Famiglietti</a:t>
            </a:r>
            <a:r>
              <a:rPr lang="en-US" sz="2000" dirty="0"/>
              <a:t>, senior water scientist at </a:t>
            </a:r>
            <a:r>
              <a:rPr lang="en-US" sz="2000" u="sng" dirty="0"/>
              <a:t>NASA Jet Propulsion Laboratory</a:t>
            </a:r>
            <a:r>
              <a:rPr lang="en-US" sz="2000" dirty="0"/>
              <a:t> and lead researcher on a study using satellites to record changes in the world’s 37 largest aquifers. </a:t>
            </a:r>
          </a:p>
          <a:p>
            <a:pPr marL="0" indent="0">
              <a:buNone/>
            </a:pPr>
            <a:endParaRPr lang="en-US" dirty="0"/>
          </a:p>
        </p:txBody>
      </p:sp>
    </p:spTree>
    <p:extLst>
      <p:ext uri="{BB962C8B-B14F-4D97-AF65-F5344CB8AC3E}">
        <p14:creationId xmlns:p14="http://schemas.microsoft.com/office/powerpoint/2010/main" val="186444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ADD12-FCCB-4F18-9C86-5DC039123E3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67F610-5770-4FF1-9746-3C0A4F1A0D22}"/>
              </a:ext>
            </a:extLst>
          </p:cNvPr>
          <p:cNvSpPr>
            <a:spLocks noGrp="1"/>
          </p:cNvSpPr>
          <p:nvPr>
            <p:ph type="title"/>
          </p:nvPr>
        </p:nvSpPr>
        <p:spPr>
          <a:xfrm>
            <a:off x="5916706" y="249050"/>
            <a:ext cx="6275294" cy="1325563"/>
          </a:xfrm>
        </p:spPr>
        <p:txBody>
          <a:bodyPr/>
          <a:lstStyle/>
          <a:p>
            <a:r>
              <a:rPr lang="en-US" dirty="0">
                <a:latin typeface="Poor Richard" panose="02080502050505020702" pitchFamily="18" charset="0"/>
              </a:rPr>
              <a:t>Farming without irrigation?</a:t>
            </a:r>
          </a:p>
        </p:txBody>
      </p:sp>
      <p:sp>
        <p:nvSpPr>
          <p:cNvPr id="3" name="Content Placeholder 2">
            <a:extLst>
              <a:ext uri="{FF2B5EF4-FFF2-40B4-BE49-F238E27FC236}">
                <a16:creationId xmlns:a16="http://schemas.microsoft.com/office/drawing/2014/main" id="{C4F16F07-B395-4505-872D-CAAB83185052}"/>
              </a:ext>
            </a:extLst>
          </p:cNvPr>
          <p:cNvSpPr>
            <a:spLocks noGrp="1"/>
          </p:cNvSpPr>
          <p:nvPr>
            <p:ph idx="1"/>
          </p:nvPr>
        </p:nvSpPr>
        <p:spPr>
          <a:xfrm>
            <a:off x="6604747" y="1825625"/>
            <a:ext cx="5257800" cy="4351338"/>
          </a:xfrm>
        </p:spPr>
        <p:txBody>
          <a:bodyPr/>
          <a:lstStyle/>
          <a:p>
            <a:pPr marL="0" indent="0" algn="ctr">
              <a:buNone/>
            </a:pPr>
            <a:r>
              <a:rPr lang="en-US" dirty="0"/>
              <a:t>Irrigated land is worth more and earns more than dryland farming, and pressure is on to keep pumping—from seed salespeople, farm equipment dealers, bankers, insurers, and landlords.</a:t>
            </a:r>
          </a:p>
        </p:txBody>
      </p:sp>
    </p:spTree>
    <p:extLst>
      <p:ext uri="{BB962C8B-B14F-4D97-AF65-F5344CB8AC3E}">
        <p14:creationId xmlns:p14="http://schemas.microsoft.com/office/powerpoint/2010/main" val="3416165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0E2EDE-46E4-46FE-BE0F-D6DB7D9626B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94B7BC-BC91-40E9-B705-4E32F7C86F6E}"/>
              </a:ext>
            </a:extLst>
          </p:cNvPr>
          <p:cNvSpPr>
            <a:spLocks noGrp="1"/>
          </p:cNvSpPr>
          <p:nvPr>
            <p:ph type="title"/>
          </p:nvPr>
        </p:nvSpPr>
        <p:spPr/>
        <p:txBody>
          <a:bodyPr/>
          <a:lstStyle/>
          <a:p>
            <a:r>
              <a:rPr lang="en-US" dirty="0">
                <a:latin typeface="Poor Richard" panose="02080502050505020702" pitchFamily="18" charset="0"/>
              </a:rPr>
              <a:t>This is dry land, this is your land…</a:t>
            </a:r>
          </a:p>
        </p:txBody>
      </p:sp>
      <p:sp>
        <p:nvSpPr>
          <p:cNvPr id="3" name="Content Placeholder 2">
            <a:extLst>
              <a:ext uri="{FF2B5EF4-FFF2-40B4-BE49-F238E27FC236}">
                <a16:creationId xmlns:a16="http://schemas.microsoft.com/office/drawing/2014/main" id="{2548EE4E-D74F-43F6-B310-7D2F638A3073}"/>
              </a:ext>
            </a:extLst>
          </p:cNvPr>
          <p:cNvSpPr>
            <a:spLocks noGrp="1"/>
          </p:cNvSpPr>
          <p:nvPr>
            <p:ph idx="1"/>
          </p:nvPr>
        </p:nvSpPr>
        <p:spPr/>
        <p:txBody>
          <a:bodyPr/>
          <a:lstStyle/>
          <a:p>
            <a:pPr marL="0" indent="0">
              <a:buNone/>
            </a:pPr>
            <a:r>
              <a:rPr lang="en-US" dirty="0"/>
              <a:t>As more farmers return to dryland farming, large farms are likely to swallow smaller family farms, because dry farming, with lower yields, requires more land to be profitable. Irrigation will disappear from most places, so more small towns will fade away.</a:t>
            </a:r>
          </a:p>
        </p:txBody>
      </p:sp>
    </p:spTree>
    <p:extLst>
      <p:ext uri="{BB962C8B-B14F-4D97-AF65-F5344CB8AC3E}">
        <p14:creationId xmlns:p14="http://schemas.microsoft.com/office/powerpoint/2010/main" val="1505084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25B758-F73E-4209-8A4E-5EBC586C958C}"/>
              </a:ext>
            </a:extLst>
          </p:cNvPr>
          <p:cNvGrpSpPr/>
          <p:nvPr/>
        </p:nvGrpSpPr>
        <p:grpSpPr>
          <a:xfrm>
            <a:off x="0" y="1"/>
            <a:ext cx="12192000" cy="6857999"/>
            <a:chOff x="0" y="0"/>
            <a:chExt cx="12192000" cy="6857999"/>
          </a:xfrm>
        </p:grpSpPr>
        <p:pic>
          <p:nvPicPr>
            <p:cNvPr id="5" name="Picture 4">
              <a:extLst>
                <a:ext uri="{FF2B5EF4-FFF2-40B4-BE49-F238E27FC236}">
                  <a16:creationId xmlns:a16="http://schemas.microsoft.com/office/drawing/2014/main" id="{20E9A079-AD39-41AB-A50E-3D8A2C6DDA96}"/>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5">
              <a:extLst>
                <a:ext uri="{FF2B5EF4-FFF2-40B4-BE49-F238E27FC236}">
                  <a16:creationId xmlns:a16="http://schemas.microsoft.com/office/drawing/2014/main" id="{FE56E1D0-E662-48E1-B1A4-C1010BFFC60D}"/>
                </a:ext>
              </a:extLst>
            </p:cNvPr>
            <p:cNvPicPr>
              <a:picLocks noChangeAspect="1"/>
            </p:cNvPicPr>
            <p:nvPr/>
          </p:nvPicPr>
          <p:blipFill>
            <a:blip r:embed="rId3">
              <a:clrChange>
                <a:clrFrom>
                  <a:srgbClr val="63A4A2"/>
                </a:clrFrom>
                <a:clrTo>
                  <a:srgbClr val="63A4A2">
                    <a:alpha val="0"/>
                  </a:srgbClr>
                </a:clrTo>
              </a:clrChange>
              <a:extLst>
                <a:ext uri="{BEBA8EAE-BF5A-486C-A8C5-ECC9F3942E4B}">
                  <a14:imgProps xmlns:a14="http://schemas.microsoft.com/office/drawing/2010/main">
                    <a14:imgLayer r:embed="rId4">
                      <a14:imgEffect>
                        <a14:backgroundRemoval t="8243" b="97831" l="1469" r="91722">
                          <a14:foregroundMark x1="4005" y1="40998" x2="7298" y2="45216"/>
                          <a14:foregroundMark x1="24578" y1="61301" x2="26282" y2="63179"/>
                          <a14:foregroundMark x1="41846" y1="78436" x2="57410" y2="89154"/>
                          <a14:foregroundMark x1="57410" y1="89154" x2="61148" y2="93059"/>
                          <a14:foregroundMark x1="7343" y1="44902" x2="5020" y2="41128"/>
                          <a14:foregroundMark x1="3883" y1="38137" x2="4005" y2="37961"/>
                          <a14:foregroundMark x1="2804" y1="39696" x2="3615" y2="38525"/>
                          <a14:foregroundMark x1="54473" y1="87636" x2="57810" y2="92625"/>
                          <a14:foregroundMark x1="61816" y1="93709" x2="91322" y2="65944"/>
                          <a14:foregroundMark x1="32176" y1="9761" x2="33645" y2="8243"/>
                          <a14:foregroundMark x1="44059" y1="51410" x2="43792" y2="47072"/>
                          <a14:foregroundMark x1="3738" y1="39696" x2="15087" y2="50542"/>
                          <a14:foregroundMark x1="14686" y1="50976" x2="24433" y2="59436"/>
                          <a14:foregroundMark x1="24433" y1="59436" x2="39786" y2="75705"/>
                          <a14:foregroundMark x1="42590" y1="78742" x2="39519" y2="75705"/>
                          <a14:foregroundMark x1="6809" y1="44035" x2="12016" y2="50108"/>
                          <a14:foregroundMark x1="4005" y1="43167" x2="25100" y2="60954"/>
                          <a14:foregroundMark x1="25100" y1="60954" x2="52336" y2="90022"/>
                          <a14:foregroundMark x1="17490" y1="57484" x2="41789" y2="79176"/>
                          <a14:foregroundMark x1="41923" y1="79610" x2="60080" y2="96312"/>
                          <a14:foregroundMark x1="59413" y1="96312" x2="70360" y2="86334"/>
                          <a14:foregroundMark x1="70360" y1="86334" x2="75434" y2="84165"/>
                          <a14:foregroundMark x1="75434" y1="84165" x2="75834" y2="83731"/>
                          <a14:foregroundMark x1="68758" y1="89805" x2="62350" y2="97831"/>
                          <a14:foregroundMark x1="4673" y1="45336" x2="3471" y2="40347"/>
                          <a14:foregroundMark x1="4005" y1="38829" x2="4005" y2="38829"/>
                          <a14:foregroundMark x1="3605" y1="41215" x2="3605" y2="37744"/>
                          <a14:foregroundMark x1="3605" y1="45336" x2="1602" y2="38395"/>
                          <a14:foregroundMark x1="2670" y1="41215" x2="2804" y2="37310"/>
                          <a14:foregroundMark x1="3204" y1="41215" x2="4539" y2="34490"/>
                          <a14:foregroundMark x1="3071" y1="37961" x2="9880" y2="34707"/>
                          <a14:foregroundMark x1="9880" y1="34707" x2="23765" y2="17787"/>
                          <a14:foregroundMark x1="23765" y1="17787" x2="24032" y2="17787"/>
                          <a14:foregroundMark x1="3605" y1="36226" x2="9212" y2="32972"/>
                          <a14:foregroundMark x1="9212" y1="32972" x2="18825" y2="22343"/>
                          <a14:foregroundMark x1="18825" y1="22343" x2="24299" y2="20174"/>
                          <a14:foregroundMark x1="24299" y1="20174" x2="25501" y2="18438"/>
                          <a14:foregroundMark x1="18558" y1="22993" x2="4673" y2="34707"/>
                          <a14:foregroundMark x1="18425" y1="22343" x2="26702" y2="15401"/>
                          <a14:foregroundMark x1="51535" y1="22993" x2="62483" y2="30369"/>
                          <a14:foregroundMark x1="62483" y1="30369" x2="91722" y2="61388"/>
                          <a14:backgroundMark x1="14953" y1="23861" x2="19493" y2="16269"/>
                        </a14:backgroundRemoval>
                      </a14:imgEffect>
                    </a14:imgLayer>
                  </a14:imgProps>
                </a:ext>
              </a:extLst>
            </a:blip>
            <a:stretch>
              <a:fillRect/>
            </a:stretch>
          </p:blipFill>
          <p:spPr>
            <a:xfrm>
              <a:off x="31912" y="1027906"/>
              <a:ext cx="9142177" cy="5626894"/>
            </a:xfrm>
            <a:prstGeom prst="rect">
              <a:avLst/>
            </a:prstGeom>
          </p:spPr>
        </p:pic>
      </p:grpSp>
      <p:sp>
        <p:nvSpPr>
          <p:cNvPr id="2" name="Title 1">
            <a:extLst>
              <a:ext uri="{FF2B5EF4-FFF2-40B4-BE49-F238E27FC236}">
                <a16:creationId xmlns:a16="http://schemas.microsoft.com/office/drawing/2014/main" id="{3661A6BB-4510-4E18-8104-622F5C3D63CA}"/>
              </a:ext>
            </a:extLst>
          </p:cNvPr>
          <p:cNvSpPr>
            <a:spLocks noGrp="1"/>
          </p:cNvSpPr>
          <p:nvPr>
            <p:ph type="title"/>
          </p:nvPr>
        </p:nvSpPr>
        <p:spPr>
          <a:xfrm>
            <a:off x="838200" y="21233"/>
            <a:ext cx="10515600" cy="1325563"/>
          </a:xfrm>
        </p:spPr>
        <p:txBody>
          <a:bodyPr/>
          <a:lstStyle/>
          <a:p>
            <a:pPr algn="ctr"/>
            <a:r>
              <a:rPr lang="en-US" dirty="0">
                <a:latin typeface="Poor Richard" panose="02080502050505020702" pitchFamily="18" charset="0"/>
              </a:rPr>
              <a:t>“Hope lies in technology”</a:t>
            </a:r>
          </a:p>
        </p:txBody>
      </p:sp>
      <p:sp>
        <p:nvSpPr>
          <p:cNvPr id="3" name="Content Placeholder 2">
            <a:extLst>
              <a:ext uri="{FF2B5EF4-FFF2-40B4-BE49-F238E27FC236}">
                <a16:creationId xmlns:a16="http://schemas.microsoft.com/office/drawing/2014/main" id="{3FB6E1D6-6338-4A9D-A7D4-2DA82B6F2180}"/>
              </a:ext>
            </a:extLst>
          </p:cNvPr>
          <p:cNvSpPr>
            <a:spLocks noGrp="1"/>
          </p:cNvSpPr>
          <p:nvPr>
            <p:ph idx="1"/>
          </p:nvPr>
        </p:nvSpPr>
        <p:spPr>
          <a:xfrm>
            <a:off x="6096000" y="1665685"/>
            <a:ext cx="5455024" cy="4351338"/>
          </a:xfrm>
        </p:spPr>
        <p:txBody>
          <a:bodyPr/>
          <a:lstStyle/>
          <a:p>
            <a:pPr marL="0" indent="0" algn="ctr">
              <a:buNone/>
            </a:pPr>
            <a:r>
              <a:rPr lang="en-US" dirty="0"/>
              <a:t>There are apps that track water use so precisely that as little as a tenth of an inch can be applied to crops.</a:t>
            </a:r>
          </a:p>
        </p:txBody>
      </p:sp>
    </p:spTree>
    <p:extLst>
      <p:ext uri="{BB962C8B-B14F-4D97-AF65-F5344CB8AC3E}">
        <p14:creationId xmlns:p14="http://schemas.microsoft.com/office/powerpoint/2010/main" val="1583969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4410C-E90C-489B-BDE1-365C363F8D69}"/>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7840E0D4-BC56-4CFF-8126-4C8EA4A0CFE7}"/>
              </a:ext>
            </a:extLst>
          </p:cNvPr>
          <p:cNvSpPr>
            <a:spLocks noGrp="1"/>
          </p:cNvSpPr>
          <p:nvPr>
            <p:ph idx="1"/>
          </p:nvPr>
        </p:nvSpPr>
        <p:spPr>
          <a:xfrm>
            <a:off x="5553456" y="1624294"/>
            <a:ext cx="6064624" cy="4351338"/>
          </a:xfrm>
        </p:spPr>
        <p:txBody>
          <a:bodyPr/>
          <a:lstStyle/>
          <a:p>
            <a:pPr marL="0" indent="0">
              <a:buNone/>
            </a:pPr>
            <a:r>
              <a:rPr lang="en-US" sz="4000" dirty="0">
                <a:latin typeface="Poor Richard" panose="02080502050505020702" pitchFamily="18" charset="0"/>
              </a:rPr>
              <a:t>“A couple of generations from now, people are going to look back and say: What the hell were they thinking?”</a:t>
            </a:r>
          </a:p>
          <a:p>
            <a:pPr marL="0" indent="0" algn="r">
              <a:buNone/>
            </a:pPr>
            <a:r>
              <a:rPr lang="en-US" dirty="0"/>
              <a:t>-- Burke Griggs, water law expert, Washburn University, Topeka</a:t>
            </a:r>
          </a:p>
          <a:p>
            <a:pPr marL="0" indent="0">
              <a:buNone/>
            </a:pPr>
            <a:endParaRPr lang="en-US" dirty="0"/>
          </a:p>
        </p:txBody>
      </p:sp>
      <p:pic>
        <p:nvPicPr>
          <p:cNvPr id="5" name="Picture 4">
            <a:extLst>
              <a:ext uri="{FF2B5EF4-FFF2-40B4-BE49-F238E27FC236}">
                <a16:creationId xmlns:a16="http://schemas.microsoft.com/office/drawing/2014/main" id="{534A30CB-F555-40FC-A067-6BDE0E84961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28981" y="152400"/>
            <a:ext cx="5324475" cy="6553200"/>
          </a:xfrm>
          <a:prstGeom prst="rect">
            <a:avLst/>
          </a:prstGeom>
        </p:spPr>
      </p:pic>
    </p:spTree>
    <p:extLst>
      <p:ext uri="{BB962C8B-B14F-4D97-AF65-F5344CB8AC3E}">
        <p14:creationId xmlns:p14="http://schemas.microsoft.com/office/powerpoint/2010/main" val="1517295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C3C0302-072E-448A-9467-576030C634A7}"/>
              </a:ext>
            </a:extLst>
          </p:cNvPr>
          <p:cNvGrpSpPr/>
          <p:nvPr/>
        </p:nvGrpSpPr>
        <p:grpSpPr>
          <a:xfrm>
            <a:off x="1" y="0"/>
            <a:ext cx="12191999" cy="6858000"/>
            <a:chOff x="1" y="0"/>
            <a:chExt cx="12191999" cy="6858000"/>
          </a:xfrm>
        </p:grpSpPr>
        <p:pic>
          <p:nvPicPr>
            <p:cNvPr id="4" name="Picture 3">
              <a:extLst>
                <a:ext uri="{FF2B5EF4-FFF2-40B4-BE49-F238E27FC236}">
                  <a16:creationId xmlns:a16="http://schemas.microsoft.com/office/drawing/2014/main" id="{41427B1E-1F6C-4824-81AF-1B2DF21E4087}"/>
                </a:ext>
              </a:extLst>
            </p:cNvPr>
            <p:cNvPicPr>
              <a:picLocks noChangeAspect="1"/>
            </p:cNvPicPr>
            <p:nvPr/>
          </p:nvPicPr>
          <p:blipFill>
            <a:blip r:embed="rId2"/>
            <a:stretch>
              <a:fillRect/>
            </a:stretch>
          </p:blipFill>
          <p:spPr>
            <a:xfrm>
              <a:off x="5411843" y="0"/>
              <a:ext cx="6780157" cy="6858000"/>
            </a:xfrm>
            <a:prstGeom prst="rect">
              <a:avLst/>
            </a:prstGeom>
          </p:spPr>
        </p:pic>
        <p:pic>
          <p:nvPicPr>
            <p:cNvPr id="5" name="Picture 4">
              <a:extLst>
                <a:ext uri="{FF2B5EF4-FFF2-40B4-BE49-F238E27FC236}">
                  <a16:creationId xmlns:a16="http://schemas.microsoft.com/office/drawing/2014/main" id="{4EEF6E6B-65C8-4985-B2FA-C6492A497428}"/>
                </a:ext>
              </a:extLst>
            </p:cNvPr>
            <p:cNvPicPr>
              <a:picLocks noChangeAspect="1"/>
            </p:cNvPicPr>
            <p:nvPr/>
          </p:nvPicPr>
          <p:blipFill>
            <a:blip r:embed="rId3"/>
            <a:stretch>
              <a:fillRect/>
            </a:stretch>
          </p:blipFill>
          <p:spPr>
            <a:xfrm>
              <a:off x="1" y="0"/>
              <a:ext cx="5557376" cy="6858000"/>
            </a:xfrm>
            <a:prstGeom prst="rect">
              <a:avLst/>
            </a:prstGeom>
          </p:spPr>
        </p:pic>
      </p:grpSp>
      <p:sp>
        <p:nvSpPr>
          <p:cNvPr id="2" name="Title 1">
            <a:extLst>
              <a:ext uri="{FF2B5EF4-FFF2-40B4-BE49-F238E27FC236}">
                <a16:creationId xmlns:a16="http://schemas.microsoft.com/office/drawing/2014/main" id="{4B6335BA-D0A0-4F0E-8E7C-0FA68D2F5BC7}"/>
              </a:ext>
            </a:extLst>
          </p:cNvPr>
          <p:cNvSpPr>
            <a:spLocks noGrp="1"/>
          </p:cNvSpPr>
          <p:nvPr>
            <p:ph type="title"/>
          </p:nvPr>
        </p:nvSpPr>
        <p:spPr/>
        <p:txBody>
          <a:bodyPr/>
          <a:lstStyle/>
          <a:p>
            <a:r>
              <a:rPr lang="en-US" dirty="0">
                <a:solidFill>
                  <a:schemeClr val="bg1"/>
                </a:solidFill>
                <a:latin typeface="Poor Richard" panose="02080502050505020702" pitchFamily="18" charset="0"/>
              </a:rPr>
              <a:t>Feeling the Burn</a:t>
            </a:r>
            <a:endParaRPr lang="en-US" dirty="0">
              <a:solidFill>
                <a:schemeClr val="bg1"/>
              </a:solidFill>
            </a:endParaRPr>
          </a:p>
        </p:txBody>
      </p:sp>
      <p:sp>
        <p:nvSpPr>
          <p:cNvPr id="3" name="Content Placeholder 2">
            <a:extLst>
              <a:ext uri="{FF2B5EF4-FFF2-40B4-BE49-F238E27FC236}">
                <a16:creationId xmlns:a16="http://schemas.microsoft.com/office/drawing/2014/main" id="{2972C69A-2DD9-40C9-8569-E9375125FDEA}"/>
              </a:ext>
            </a:extLst>
          </p:cNvPr>
          <p:cNvSpPr>
            <a:spLocks noGrp="1"/>
          </p:cNvSpPr>
          <p:nvPr>
            <p:ph idx="1"/>
          </p:nvPr>
        </p:nvSpPr>
        <p:spPr>
          <a:xfrm>
            <a:off x="838200" y="1825625"/>
            <a:ext cx="4970929" cy="4351338"/>
          </a:xfrm>
        </p:spPr>
        <p:txBody>
          <a:bodyPr/>
          <a:lstStyle/>
          <a:p>
            <a:pPr marL="0" indent="0">
              <a:buNone/>
            </a:pPr>
            <a:r>
              <a:rPr lang="en-US" dirty="0">
                <a:solidFill>
                  <a:schemeClr val="bg1"/>
                </a:solidFill>
              </a:rPr>
              <a:t>The cycle of extreme drought and extreme rainfall is also exacerbating wildfires in the Panhandle. As the drought persists, fire dangers increase across the region.</a:t>
            </a:r>
          </a:p>
        </p:txBody>
      </p:sp>
    </p:spTree>
    <p:extLst>
      <p:ext uri="{BB962C8B-B14F-4D97-AF65-F5344CB8AC3E}">
        <p14:creationId xmlns:p14="http://schemas.microsoft.com/office/powerpoint/2010/main" val="2981912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6066-F615-40E2-8F98-1621CCBE37A6}"/>
              </a:ext>
            </a:extLst>
          </p:cNvPr>
          <p:cNvSpPr>
            <a:spLocks noGrp="1"/>
          </p:cNvSpPr>
          <p:nvPr>
            <p:ph type="title"/>
          </p:nvPr>
        </p:nvSpPr>
        <p:spPr>
          <a:xfrm>
            <a:off x="6341910" y="463923"/>
            <a:ext cx="5490883" cy="1325563"/>
          </a:xfrm>
        </p:spPr>
        <p:txBody>
          <a:bodyPr/>
          <a:lstStyle/>
          <a:p>
            <a:r>
              <a:rPr lang="en-US" dirty="0">
                <a:latin typeface="Poor Richard" panose="02080502050505020702" pitchFamily="18" charset="0"/>
              </a:rPr>
              <a:t>Catching the Pan on Fire</a:t>
            </a:r>
          </a:p>
        </p:txBody>
      </p:sp>
      <p:sp>
        <p:nvSpPr>
          <p:cNvPr id="3" name="Content Placeholder 2">
            <a:extLst>
              <a:ext uri="{FF2B5EF4-FFF2-40B4-BE49-F238E27FC236}">
                <a16:creationId xmlns:a16="http://schemas.microsoft.com/office/drawing/2014/main" id="{EFF8A79D-2858-48BE-8E8A-5F92CB6CFC51}"/>
              </a:ext>
            </a:extLst>
          </p:cNvPr>
          <p:cNvSpPr>
            <a:spLocks noGrp="1"/>
          </p:cNvSpPr>
          <p:nvPr>
            <p:ph idx="1"/>
          </p:nvPr>
        </p:nvSpPr>
        <p:spPr>
          <a:xfrm>
            <a:off x="6341911" y="1789486"/>
            <a:ext cx="5490882" cy="4351338"/>
          </a:xfrm>
        </p:spPr>
        <p:txBody>
          <a:bodyPr/>
          <a:lstStyle/>
          <a:p>
            <a:pPr marL="0" indent="0" algn="ctr">
              <a:buNone/>
            </a:pPr>
            <a:r>
              <a:rPr lang="en-US" dirty="0"/>
              <a:t>Parts of the Texas Panhandle have been devastated by wildfires. The Texas A&amp;M Forest Service estimates 34 fires have burned 90,208 acres across Texas.</a:t>
            </a:r>
          </a:p>
          <a:p>
            <a:pPr marL="0" indent="0">
              <a:buNone/>
            </a:pPr>
            <a:endParaRPr lang="en-US" dirty="0"/>
          </a:p>
        </p:txBody>
      </p:sp>
      <p:pic>
        <p:nvPicPr>
          <p:cNvPr id="4" name="Picture 3">
            <a:extLst>
              <a:ext uri="{FF2B5EF4-FFF2-40B4-BE49-F238E27FC236}">
                <a16:creationId xmlns:a16="http://schemas.microsoft.com/office/drawing/2014/main" id="{76809045-C0CC-4AE0-9866-1379745C0535}"/>
              </a:ext>
            </a:extLst>
          </p:cNvPr>
          <p:cNvPicPr>
            <a:picLocks noChangeAspect="1"/>
          </p:cNvPicPr>
          <p:nvPr/>
        </p:nvPicPr>
        <p:blipFill>
          <a:blip r:embed="rId2"/>
          <a:stretch>
            <a:fillRect/>
          </a:stretch>
        </p:blipFill>
        <p:spPr>
          <a:xfrm>
            <a:off x="359207" y="513111"/>
            <a:ext cx="5736793" cy="5979764"/>
          </a:xfrm>
          <a:prstGeom prst="rect">
            <a:avLst/>
          </a:prstGeom>
        </p:spPr>
      </p:pic>
    </p:spTree>
    <p:extLst>
      <p:ext uri="{BB962C8B-B14F-4D97-AF65-F5344CB8AC3E}">
        <p14:creationId xmlns:p14="http://schemas.microsoft.com/office/powerpoint/2010/main" val="1138898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23BD-E99B-43B2-905C-9B5E470FB74C}"/>
              </a:ext>
            </a:extLst>
          </p:cNvPr>
          <p:cNvSpPr>
            <a:spLocks noGrp="1"/>
          </p:cNvSpPr>
          <p:nvPr>
            <p:ph type="title"/>
          </p:nvPr>
        </p:nvSpPr>
        <p:spPr>
          <a:xfrm>
            <a:off x="6096000" y="481806"/>
            <a:ext cx="5952566" cy="1325563"/>
          </a:xfrm>
        </p:spPr>
        <p:txBody>
          <a:bodyPr/>
          <a:lstStyle/>
          <a:p>
            <a:pPr algn="ctr"/>
            <a:r>
              <a:rPr lang="en-US" dirty="0">
                <a:latin typeface="Poor Richard" panose="02080502050505020702" pitchFamily="18" charset="0"/>
              </a:rPr>
              <a:t>Water? Water? Anywhere?</a:t>
            </a:r>
            <a:endParaRPr lang="en-US" dirty="0"/>
          </a:p>
        </p:txBody>
      </p:sp>
      <p:sp>
        <p:nvSpPr>
          <p:cNvPr id="3" name="Content Placeholder 2">
            <a:extLst>
              <a:ext uri="{FF2B5EF4-FFF2-40B4-BE49-F238E27FC236}">
                <a16:creationId xmlns:a16="http://schemas.microsoft.com/office/drawing/2014/main" id="{2140A57F-B578-403E-AC7A-3D2134A26E71}"/>
              </a:ext>
            </a:extLst>
          </p:cNvPr>
          <p:cNvSpPr>
            <a:spLocks noGrp="1"/>
          </p:cNvSpPr>
          <p:nvPr>
            <p:ph idx="1"/>
          </p:nvPr>
        </p:nvSpPr>
        <p:spPr>
          <a:xfrm>
            <a:off x="6378390" y="2043953"/>
            <a:ext cx="5670176" cy="4114754"/>
          </a:xfrm>
        </p:spPr>
        <p:txBody>
          <a:bodyPr/>
          <a:lstStyle/>
          <a:p>
            <a:pPr marL="0" indent="0" algn="ctr">
              <a:buNone/>
            </a:pPr>
            <a:r>
              <a:rPr lang="en-US" dirty="0"/>
              <a:t>The Texas Panhandle has become ground zero in a drought that has crept into much of the state just five months after Hurricane Harvey — including areas that suffered massive flooding during the storm.</a:t>
            </a:r>
          </a:p>
          <a:p>
            <a:pPr marL="0" indent="0">
              <a:buNone/>
            </a:pPr>
            <a:endParaRPr lang="en-US" dirty="0"/>
          </a:p>
        </p:txBody>
      </p:sp>
      <p:pic>
        <p:nvPicPr>
          <p:cNvPr id="7" name="Picture 6">
            <a:extLst>
              <a:ext uri="{FF2B5EF4-FFF2-40B4-BE49-F238E27FC236}">
                <a16:creationId xmlns:a16="http://schemas.microsoft.com/office/drawing/2014/main" id="{DE8CB2D2-4018-44A4-AEA5-16B5A1D6645D}"/>
              </a:ext>
            </a:extLst>
          </p:cNvPr>
          <p:cNvPicPr>
            <a:picLocks noChangeAspect="1"/>
          </p:cNvPicPr>
          <p:nvPr/>
        </p:nvPicPr>
        <p:blipFill rotWithShape="1">
          <a:blip r:embed="rId2">
            <a:extLst>
              <a:ext uri="{28A0092B-C50C-407E-A947-70E740481C1C}">
                <a14:useLocalDpi xmlns:a14="http://schemas.microsoft.com/office/drawing/2010/main" val="0"/>
              </a:ext>
            </a:extLst>
          </a:blip>
          <a:srcRect t="23117"/>
          <a:stretch/>
        </p:blipFill>
        <p:spPr>
          <a:xfrm>
            <a:off x="291804" y="1089234"/>
            <a:ext cx="6086586" cy="4679531"/>
          </a:xfrm>
          <a:prstGeom prst="rect">
            <a:avLst/>
          </a:prstGeom>
        </p:spPr>
      </p:pic>
    </p:spTree>
    <p:extLst>
      <p:ext uri="{BB962C8B-B14F-4D97-AF65-F5344CB8AC3E}">
        <p14:creationId xmlns:p14="http://schemas.microsoft.com/office/powerpoint/2010/main" val="2473341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987D-DF5E-4476-BA21-C0A9B7283821}"/>
              </a:ext>
            </a:extLst>
          </p:cNvPr>
          <p:cNvSpPr>
            <a:spLocks noGrp="1"/>
          </p:cNvSpPr>
          <p:nvPr>
            <p:ph type="title"/>
          </p:nvPr>
        </p:nvSpPr>
        <p:spPr/>
        <p:txBody>
          <a:bodyPr/>
          <a:lstStyle/>
          <a:p>
            <a:r>
              <a:rPr lang="en-US" dirty="0">
                <a:latin typeface="Poor Richard" panose="02080502050505020702" pitchFamily="18" charset="0"/>
              </a:rPr>
              <a:t> </a:t>
            </a:r>
          </a:p>
        </p:txBody>
      </p:sp>
      <p:sp>
        <p:nvSpPr>
          <p:cNvPr id="3" name="Content Placeholder 2">
            <a:extLst>
              <a:ext uri="{FF2B5EF4-FFF2-40B4-BE49-F238E27FC236}">
                <a16:creationId xmlns:a16="http://schemas.microsoft.com/office/drawing/2014/main" id="{196B454C-2601-44B5-8F76-520CE704C324}"/>
              </a:ext>
            </a:extLst>
          </p:cNvPr>
          <p:cNvSpPr>
            <a:spLocks noGrp="1"/>
          </p:cNvSpPr>
          <p:nvPr>
            <p:ph idx="1"/>
          </p:nvPr>
        </p:nvSpPr>
        <p:spPr>
          <a:xfrm>
            <a:off x="712694" y="1839209"/>
            <a:ext cx="4433047" cy="4351338"/>
          </a:xfrm>
        </p:spPr>
        <p:txBody>
          <a:bodyPr/>
          <a:lstStyle/>
          <a:p>
            <a:pPr marL="0" indent="0" algn="ctr">
              <a:buNone/>
            </a:pPr>
            <a:r>
              <a:rPr lang="en-US" dirty="0"/>
              <a:t>The Texas Panhandle continues to work to recover from the blaze that killed ranchers, cattle and horses, and destroyed grasslands and property across a half-million acres in 2017.</a:t>
            </a:r>
          </a:p>
        </p:txBody>
      </p:sp>
      <p:pic>
        <p:nvPicPr>
          <p:cNvPr id="4" name="Picture 3">
            <a:extLst>
              <a:ext uri="{FF2B5EF4-FFF2-40B4-BE49-F238E27FC236}">
                <a16:creationId xmlns:a16="http://schemas.microsoft.com/office/drawing/2014/main" id="{F672E1D7-5252-4B28-A7FB-26F696B7F86A}"/>
              </a:ext>
            </a:extLst>
          </p:cNvPr>
          <p:cNvPicPr>
            <a:picLocks noChangeAspect="1"/>
          </p:cNvPicPr>
          <p:nvPr/>
        </p:nvPicPr>
        <p:blipFill>
          <a:blip r:embed="rId2"/>
          <a:stretch>
            <a:fillRect/>
          </a:stretch>
        </p:blipFill>
        <p:spPr>
          <a:xfrm>
            <a:off x="5504329" y="365125"/>
            <a:ext cx="6185647" cy="6142592"/>
          </a:xfrm>
          <a:prstGeom prst="rect">
            <a:avLst/>
          </a:prstGeom>
        </p:spPr>
      </p:pic>
    </p:spTree>
    <p:extLst>
      <p:ext uri="{BB962C8B-B14F-4D97-AF65-F5344CB8AC3E}">
        <p14:creationId xmlns:p14="http://schemas.microsoft.com/office/powerpoint/2010/main" val="818763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72A7C-BE11-4261-BB29-790583C6901B}"/>
              </a:ext>
            </a:extLst>
          </p:cNvPr>
          <p:cNvSpPr>
            <a:spLocks noGrp="1"/>
          </p:cNvSpPr>
          <p:nvPr>
            <p:ph type="title"/>
          </p:nvPr>
        </p:nvSpPr>
        <p:spPr>
          <a:xfrm>
            <a:off x="838200" y="184150"/>
            <a:ext cx="10515600" cy="1325563"/>
          </a:xfrm>
        </p:spPr>
        <p:txBody>
          <a:bodyPr/>
          <a:lstStyle/>
          <a:p>
            <a:r>
              <a:rPr lang="en-US" dirty="0">
                <a:latin typeface="Poor Richard" panose="02080502050505020702" pitchFamily="18" charset="0"/>
              </a:rPr>
              <a:t>A deadly combination</a:t>
            </a:r>
          </a:p>
        </p:txBody>
      </p:sp>
      <p:sp>
        <p:nvSpPr>
          <p:cNvPr id="3" name="Content Placeholder 2">
            <a:extLst>
              <a:ext uri="{FF2B5EF4-FFF2-40B4-BE49-F238E27FC236}">
                <a16:creationId xmlns:a16="http://schemas.microsoft.com/office/drawing/2014/main" id="{CADB13F6-6562-4446-B1EB-D23F45902871}"/>
              </a:ext>
            </a:extLst>
          </p:cNvPr>
          <p:cNvSpPr>
            <a:spLocks noGrp="1"/>
          </p:cNvSpPr>
          <p:nvPr>
            <p:ph idx="1"/>
          </p:nvPr>
        </p:nvSpPr>
        <p:spPr>
          <a:xfrm>
            <a:off x="7279340" y="1825625"/>
            <a:ext cx="4715435" cy="4351338"/>
          </a:xfrm>
        </p:spPr>
        <p:txBody>
          <a:bodyPr>
            <a:normAutofit fontScale="92500"/>
          </a:bodyPr>
          <a:lstStyle/>
          <a:p>
            <a:pPr marL="0" indent="0" algn="ctr">
              <a:buNone/>
            </a:pPr>
            <a:r>
              <a:rPr lang="en-US" dirty="0"/>
              <a:t>Texas wildfire potential is due to “a combination of higher winds and very low humidity levels combined with dry fuels.”</a:t>
            </a:r>
          </a:p>
          <a:p>
            <a:pPr marL="0" indent="0" algn="ctr">
              <a:buNone/>
            </a:pPr>
            <a:r>
              <a:rPr lang="en-US" dirty="0"/>
              <a:t>Those fuels are a result of plant growth (grasses and woody plants) spurred by unusually heavy rains from the spring and summer of 2017 that are now parched from a severely dry winter in the Texas Panhandle.</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812C04AE-DE82-4EB7-9EF5-50B61CBAA42A}"/>
              </a:ext>
            </a:extLst>
          </p:cNvPr>
          <p:cNvPicPr>
            <a:picLocks noChangeAspect="1"/>
          </p:cNvPicPr>
          <p:nvPr/>
        </p:nvPicPr>
        <p:blipFill>
          <a:blip r:embed="rId2">
            <a:clrChange>
              <a:clrFrom>
                <a:srgbClr val="D2FFE8"/>
              </a:clrFrom>
              <a:clrTo>
                <a:srgbClr val="D2FFE8">
                  <a:alpha val="0"/>
                </a:srgbClr>
              </a:clrTo>
            </a:clrChange>
          </a:blip>
          <a:stretch>
            <a:fillRect/>
          </a:stretch>
        </p:blipFill>
        <p:spPr>
          <a:xfrm flipH="1">
            <a:off x="5848" y="1075766"/>
            <a:ext cx="7446377" cy="5417110"/>
          </a:xfrm>
          <a:prstGeom prst="rect">
            <a:avLst/>
          </a:prstGeom>
        </p:spPr>
      </p:pic>
    </p:spTree>
    <p:extLst>
      <p:ext uri="{BB962C8B-B14F-4D97-AF65-F5344CB8AC3E}">
        <p14:creationId xmlns:p14="http://schemas.microsoft.com/office/powerpoint/2010/main" val="1791057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821DD9-B511-4FE6-B6AE-21077B2DA33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03C0EB9-B7EE-44B4-AF24-3C9A9BA7AE38}"/>
              </a:ext>
            </a:extLst>
          </p:cNvPr>
          <p:cNvSpPr>
            <a:spLocks noGrp="1"/>
          </p:cNvSpPr>
          <p:nvPr>
            <p:ph type="title"/>
          </p:nvPr>
        </p:nvSpPr>
        <p:spPr/>
        <p:txBody>
          <a:bodyPr/>
          <a:lstStyle/>
          <a:p>
            <a:r>
              <a:rPr lang="en-US" dirty="0">
                <a:latin typeface="Poor Richard" panose="02080502050505020702" pitchFamily="18" charset="0"/>
              </a:rPr>
              <a:t> </a:t>
            </a:r>
          </a:p>
        </p:txBody>
      </p:sp>
      <p:sp>
        <p:nvSpPr>
          <p:cNvPr id="3" name="Content Placeholder 2">
            <a:extLst>
              <a:ext uri="{FF2B5EF4-FFF2-40B4-BE49-F238E27FC236}">
                <a16:creationId xmlns:a16="http://schemas.microsoft.com/office/drawing/2014/main" id="{4A5124FE-9676-4C21-9B93-C8E701867559}"/>
              </a:ext>
            </a:extLst>
          </p:cNvPr>
          <p:cNvSpPr>
            <a:spLocks noGrp="1"/>
          </p:cNvSpPr>
          <p:nvPr>
            <p:ph idx="1"/>
          </p:nvPr>
        </p:nvSpPr>
        <p:spPr>
          <a:xfrm>
            <a:off x="304800" y="4876800"/>
            <a:ext cx="11528612" cy="1810871"/>
          </a:xfrm>
        </p:spPr>
        <p:txBody>
          <a:bodyPr/>
          <a:lstStyle/>
          <a:p>
            <a:pPr marL="0" indent="0" algn="ctr">
              <a:buNone/>
            </a:pPr>
            <a:r>
              <a:rPr lang="en-US" dirty="0"/>
              <a:t>Wildfires, a perennial threat in this part of Texas, use the dry, crispy material to grow to monstrous proportions. Fuel loads are exacerbated by a USDA conservation program that pays farmers to grow grass but does little to enforce rules requiring management of the resultant brush.</a:t>
            </a:r>
          </a:p>
        </p:txBody>
      </p:sp>
    </p:spTree>
    <p:extLst>
      <p:ext uri="{BB962C8B-B14F-4D97-AF65-F5344CB8AC3E}">
        <p14:creationId xmlns:p14="http://schemas.microsoft.com/office/powerpoint/2010/main" val="3373173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F0652BD-AF53-4C76-8C36-A71568B98539}"/>
              </a:ext>
            </a:extLst>
          </p:cNvPr>
          <p:cNvGrpSpPr/>
          <p:nvPr/>
        </p:nvGrpSpPr>
        <p:grpSpPr>
          <a:xfrm>
            <a:off x="0" y="0"/>
            <a:ext cx="12192000" cy="6858000"/>
            <a:chOff x="0" y="0"/>
            <a:chExt cx="12192000" cy="6858000"/>
          </a:xfrm>
        </p:grpSpPr>
        <p:pic>
          <p:nvPicPr>
            <p:cNvPr id="6" name="Picture 5">
              <a:extLst>
                <a:ext uri="{FF2B5EF4-FFF2-40B4-BE49-F238E27FC236}">
                  <a16:creationId xmlns:a16="http://schemas.microsoft.com/office/drawing/2014/main" id="{9A77FAFE-7E6F-4554-983B-B7CBDFA6B60B}"/>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3553F4A-3D00-4BE9-940C-81074C519063}"/>
                </a:ext>
              </a:extLst>
            </p:cNvPr>
            <p:cNvPicPr>
              <a:picLocks noChangeAspect="1"/>
            </p:cNvPicPr>
            <p:nvPr/>
          </p:nvPicPr>
          <p:blipFill rotWithShape="1">
            <a:blip r:embed="rId3"/>
            <a:srcRect l="6825" r="4226"/>
            <a:stretch/>
          </p:blipFill>
          <p:spPr>
            <a:xfrm>
              <a:off x="5210735" y="365125"/>
              <a:ext cx="6981265" cy="6067425"/>
            </a:xfrm>
            <a:prstGeom prst="rect">
              <a:avLst/>
            </a:prstGeom>
          </p:spPr>
        </p:pic>
      </p:grpSp>
      <p:sp>
        <p:nvSpPr>
          <p:cNvPr id="2" name="Title 1">
            <a:extLst>
              <a:ext uri="{FF2B5EF4-FFF2-40B4-BE49-F238E27FC236}">
                <a16:creationId xmlns:a16="http://schemas.microsoft.com/office/drawing/2014/main" id="{997F0246-553D-4FAD-A523-D1A38B6F46DA}"/>
              </a:ext>
            </a:extLst>
          </p:cNvPr>
          <p:cNvSpPr>
            <a:spLocks noGrp="1"/>
          </p:cNvSpPr>
          <p:nvPr>
            <p:ph type="title"/>
          </p:nvPr>
        </p:nvSpPr>
        <p:spPr>
          <a:xfrm>
            <a:off x="253253" y="365125"/>
            <a:ext cx="11100547" cy="1325563"/>
          </a:xfrm>
        </p:spPr>
        <p:txBody>
          <a:bodyPr/>
          <a:lstStyle/>
          <a:p>
            <a:r>
              <a:rPr lang="en-US" dirty="0"/>
              <a:t> </a:t>
            </a:r>
            <a:r>
              <a:rPr lang="en-US" dirty="0">
                <a:latin typeface="Poor Richard" panose="02080502050505020702" pitchFamily="18" charset="0"/>
              </a:rPr>
              <a:t>Lessons Learned</a:t>
            </a:r>
            <a:endParaRPr lang="en-US" dirty="0"/>
          </a:p>
        </p:txBody>
      </p:sp>
      <p:sp>
        <p:nvSpPr>
          <p:cNvPr id="3" name="Content Placeholder 2">
            <a:extLst>
              <a:ext uri="{FF2B5EF4-FFF2-40B4-BE49-F238E27FC236}">
                <a16:creationId xmlns:a16="http://schemas.microsoft.com/office/drawing/2014/main" id="{6DBAF551-37DC-4D57-B1C5-601631B1E7CD}"/>
              </a:ext>
            </a:extLst>
          </p:cNvPr>
          <p:cNvSpPr>
            <a:spLocks noGrp="1"/>
          </p:cNvSpPr>
          <p:nvPr>
            <p:ph idx="1"/>
          </p:nvPr>
        </p:nvSpPr>
        <p:spPr>
          <a:xfrm>
            <a:off x="253253" y="1825625"/>
            <a:ext cx="5537947" cy="4351338"/>
          </a:xfrm>
        </p:spPr>
        <p:txBody>
          <a:bodyPr>
            <a:normAutofit lnSpcReduction="10000"/>
          </a:bodyPr>
          <a:lstStyle/>
          <a:p>
            <a:pPr marL="0" indent="0">
              <a:buNone/>
            </a:pPr>
            <a:r>
              <a:rPr lang="en-US" dirty="0"/>
              <a:t>Thousands of miles of fencing were lost in the blazes, leading many farmers and ranchers to favor the installation of steel corner posts. </a:t>
            </a:r>
          </a:p>
          <a:p>
            <a:pPr marL="0" indent="0">
              <a:buNone/>
            </a:pPr>
            <a:r>
              <a:rPr lang="en-US" dirty="0"/>
              <a:t>In addition, some ranchers are considering the merits of creating their own firefighting apparatus to compensate for when volunteer departments are overwhelmed and taking increased responsibility to protect and defend their property.</a:t>
            </a:r>
          </a:p>
          <a:p>
            <a:pPr marL="0" indent="0">
              <a:buNone/>
            </a:pPr>
            <a:endParaRPr lang="en-US" dirty="0"/>
          </a:p>
          <a:p>
            <a:pPr marL="0" indent="0">
              <a:buNone/>
            </a:pPr>
            <a:endParaRPr lang="en-US" b="1" dirty="0"/>
          </a:p>
        </p:txBody>
      </p:sp>
    </p:spTree>
    <p:extLst>
      <p:ext uri="{BB962C8B-B14F-4D97-AF65-F5344CB8AC3E}">
        <p14:creationId xmlns:p14="http://schemas.microsoft.com/office/powerpoint/2010/main" val="310112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B082C-D43E-4109-AE29-A195FC059EB1}"/>
              </a:ext>
            </a:extLst>
          </p:cNvPr>
          <p:cNvSpPr>
            <a:spLocks noGrp="1"/>
          </p:cNvSpPr>
          <p:nvPr>
            <p:ph type="title"/>
          </p:nvPr>
        </p:nvSpPr>
        <p:spPr>
          <a:xfrm>
            <a:off x="179294" y="365125"/>
            <a:ext cx="5002306" cy="1325563"/>
          </a:xfrm>
        </p:spPr>
        <p:txBody>
          <a:bodyPr/>
          <a:lstStyle/>
          <a:p>
            <a:pPr algn="ctr"/>
            <a:r>
              <a:rPr lang="en-US" dirty="0">
                <a:latin typeface="Poor Richard" panose="02080502050505020702" pitchFamily="18" charset="0"/>
              </a:rPr>
              <a:t>Knowing when to quit</a:t>
            </a:r>
          </a:p>
        </p:txBody>
      </p:sp>
      <p:sp>
        <p:nvSpPr>
          <p:cNvPr id="3" name="Content Placeholder 2">
            <a:extLst>
              <a:ext uri="{FF2B5EF4-FFF2-40B4-BE49-F238E27FC236}">
                <a16:creationId xmlns:a16="http://schemas.microsoft.com/office/drawing/2014/main" id="{B62CC9A0-0048-4B94-B376-D7B864914DDD}"/>
              </a:ext>
            </a:extLst>
          </p:cNvPr>
          <p:cNvSpPr>
            <a:spLocks noGrp="1"/>
          </p:cNvSpPr>
          <p:nvPr>
            <p:ph idx="1"/>
          </p:nvPr>
        </p:nvSpPr>
        <p:spPr>
          <a:xfrm>
            <a:off x="838200" y="1825625"/>
            <a:ext cx="4343400" cy="4351338"/>
          </a:xfrm>
        </p:spPr>
        <p:txBody>
          <a:bodyPr/>
          <a:lstStyle/>
          <a:p>
            <a:pPr marL="0" indent="0">
              <a:buNone/>
            </a:pPr>
            <a:r>
              <a:rPr lang="en-US" dirty="0"/>
              <a:t>“…take care of your cattle and your country but then also be willing and able to say 'I've done all I can do, I'm going to get out while I can.’”</a:t>
            </a:r>
          </a:p>
          <a:p>
            <a:pPr marL="0" indent="0" algn="r">
              <a:buNone/>
            </a:pPr>
            <a:r>
              <a:rPr lang="en-US" dirty="0"/>
              <a:t>--Shamrock, Texas rancher Trent </a:t>
            </a:r>
            <a:r>
              <a:rPr lang="en-US" dirty="0" err="1"/>
              <a:t>Cadra</a:t>
            </a:r>
            <a:r>
              <a:rPr lang="en-US" dirty="0"/>
              <a:t>  </a:t>
            </a:r>
          </a:p>
        </p:txBody>
      </p:sp>
      <p:pic>
        <p:nvPicPr>
          <p:cNvPr id="4" name="Picture 3">
            <a:extLst>
              <a:ext uri="{FF2B5EF4-FFF2-40B4-BE49-F238E27FC236}">
                <a16:creationId xmlns:a16="http://schemas.microsoft.com/office/drawing/2014/main" id="{C52D3DB9-8296-4515-9E64-12B32A7A2AE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284" b="99282" l="9925" r="89950">
                        <a14:foregroundMark x1="20854" y1="90485" x2="56156" y2="94614"/>
                        <a14:foregroundMark x1="39070" y1="98923" x2="39070" y2="98923"/>
                        <a14:foregroundMark x1="31281" y1="97307" x2="31281" y2="97307"/>
                        <a14:foregroundMark x1="71734" y1="96589" x2="78392" y2="92101"/>
                        <a14:foregroundMark x1="79271" y1="90485" x2="80025" y2="89048"/>
                        <a14:foregroundMark x1="51005" y1="99282" x2="52638" y2="98205"/>
                        <a14:foregroundMark x1="61055" y1="98564" x2="61809" y2="98923"/>
                        <a14:foregroundMark x1="62814" y1="93537" x2="69095" y2="92101"/>
                        <a14:foregroundMark x1="47864" y1="86715" x2="59171" y2="87074"/>
                        <a14:foregroundMark x1="44347" y1="6284" x2="44347" y2="6284"/>
                        <a14:foregroundMark x1="27010" y1="42190" x2="28894" y2="37163"/>
                        <a14:foregroundMark x1="63945" y1="10413" x2="63945" y2="10413"/>
                        <a14:foregroundMark x1="81030" y1="95871" x2="83291" y2="94614"/>
                      </a14:backgroundRemoval>
                    </a14:imgEffect>
                  </a14:imgLayer>
                </a14:imgProps>
              </a:ext>
            </a:extLst>
          </a:blip>
          <a:stretch>
            <a:fillRect/>
          </a:stretch>
        </p:blipFill>
        <p:spPr>
          <a:xfrm>
            <a:off x="4068461" y="0"/>
            <a:ext cx="9278866" cy="6492875"/>
          </a:xfrm>
          <a:prstGeom prst="rect">
            <a:avLst/>
          </a:prstGeom>
        </p:spPr>
      </p:pic>
    </p:spTree>
    <p:extLst>
      <p:ext uri="{BB962C8B-B14F-4D97-AF65-F5344CB8AC3E}">
        <p14:creationId xmlns:p14="http://schemas.microsoft.com/office/powerpoint/2010/main" val="152511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63E9A4-1AA4-4809-B301-435B3399FE68}"/>
              </a:ext>
            </a:extLst>
          </p:cNvPr>
          <p:cNvPicPr>
            <a:picLocks noChangeAspect="1"/>
          </p:cNvPicPr>
          <p:nvPr/>
        </p:nvPicPr>
        <p:blipFill rotWithShape="1">
          <a:blip r:embed="rId2"/>
          <a:srcRect r="3438"/>
          <a:stretch/>
        </p:blipFill>
        <p:spPr>
          <a:xfrm>
            <a:off x="0" y="0"/>
            <a:ext cx="12192000" cy="6858000"/>
          </a:xfrm>
          <a:prstGeom prst="rect">
            <a:avLst/>
          </a:prstGeom>
        </p:spPr>
      </p:pic>
      <p:sp>
        <p:nvSpPr>
          <p:cNvPr id="2" name="Title 1">
            <a:extLst>
              <a:ext uri="{FF2B5EF4-FFF2-40B4-BE49-F238E27FC236}">
                <a16:creationId xmlns:a16="http://schemas.microsoft.com/office/drawing/2014/main" id="{1F264D9E-D0A7-49BE-B998-52873931EA6B}"/>
              </a:ext>
            </a:extLst>
          </p:cNvPr>
          <p:cNvSpPr>
            <a:spLocks noGrp="1"/>
          </p:cNvSpPr>
          <p:nvPr>
            <p:ph type="title"/>
          </p:nvPr>
        </p:nvSpPr>
        <p:spPr/>
        <p:txBody>
          <a:bodyPr/>
          <a:lstStyle/>
          <a:p>
            <a:r>
              <a:rPr lang="en-US" dirty="0">
                <a:latin typeface="Poor Richard" panose="02080502050505020702" pitchFamily="18" charset="0"/>
              </a:rPr>
              <a:t> </a:t>
            </a:r>
          </a:p>
        </p:txBody>
      </p:sp>
      <p:sp>
        <p:nvSpPr>
          <p:cNvPr id="3" name="Content Placeholder 2">
            <a:extLst>
              <a:ext uri="{FF2B5EF4-FFF2-40B4-BE49-F238E27FC236}">
                <a16:creationId xmlns:a16="http://schemas.microsoft.com/office/drawing/2014/main" id="{803E3BE6-440E-466C-AC1F-0C058645452C}"/>
              </a:ext>
            </a:extLst>
          </p:cNvPr>
          <p:cNvSpPr>
            <a:spLocks noGrp="1"/>
          </p:cNvSpPr>
          <p:nvPr>
            <p:ph idx="1"/>
          </p:nvPr>
        </p:nvSpPr>
        <p:spPr>
          <a:xfrm>
            <a:off x="4840941" y="262872"/>
            <a:ext cx="7351059" cy="3502304"/>
          </a:xfrm>
        </p:spPr>
        <p:txBody>
          <a:bodyPr/>
          <a:lstStyle/>
          <a:p>
            <a:pPr marL="0" indent="0" algn="ctr">
              <a:buNone/>
            </a:pPr>
            <a:r>
              <a:rPr lang="en-US" dirty="0"/>
              <a:t>Panhandle cattle producers rely heavily on both native range and winter wheat for winter and spring forage. Without adequate winter precipitation, the wheat pasture has started to really decline.</a:t>
            </a:r>
          </a:p>
          <a:p>
            <a:pPr marL="0" indent="0" algn="ctr">
              <a:buNone/>
            </a:pPr>
            <a:r>
              <a:rPr lang="en-US" dirty="0"/>
              <a:t>As a result, many ranchers are having to pull cattle off pastures earlier than intended.</a:t>
            </a:r>
          </a:p>
        </p:txBody>
      </p:sp>
    </p:spTree>
    <p:extLst>
      <p:ext uri="{BB962C8B-B14F-4D97-AF65-F5344CB8AC3E}">
        <p14:creationId xmlns:p14="http://schemas.microsoft.com/office/powerpoint/2010/main" val="358886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72CDFA-663C-4A95-B031-D0DB9A76FDD2}"/>
              </a:ext>
            </a:extLst>
          </p:cNvPr>
          <p:cNvGrpSpPr/>
          <p:nvPr/>
        </p:nvGrpSpPr>
        <p:grpSpPr>
          <a:xfrm>
            <a:off x="-1" y="0"/>
            <a:ext cx="12170079" cy="6858000"/>
            <a:chOff x="-1" y="0"/>
            <a:chExt cx="12170079" cy="6858000"/>
          </a:xfrm>
        </p:grpSpPr>
        <p:pic>
          <p:nvPicPr>
            <p:cNvPr id="5" name="Picture 4">
              <a:extLst>
                <a:ext uri="{FF2B5EF4-FFF2-40B4-BE49-F238E27FC236}">
                  <a16:creationId xmlns:a16="http://schemas.microsoft.com/office/drawing/2014/main" id="{4996F7A8-848D-4AE0-8779-DB0C84CF5444}"/>
                </a:ext>
              </a:extLst>
            </p:cNvPr>
            <p:cNvPicPr>
              <a:picLocks noChangeAspect="1"/>
            </p:cNvPicPr>
            <p:nvPr/>
          </p:nvPicPr>
          <p:blipFill>
            <a:blip r:embed="rId2"/>
            <a:stretch>
              <a:fillRect/>
            </a:stretch>
          </p:blipFill>
          <p:spPr>
            <a:xfrm>
              <a:off x="-1" y="0"/>
              <a:ext cx="12170079" cy="6858000"/>
            </a:xfrm>
            <a:prstGeom prst="rect">
              <a:avLst/>
            </a:prstGeom>
          </p:spPr>
        </p:pic>
        <p:pic>
          <p:nvPicPr>
            <p:cNvPr id="6" name="Picture 5">
              <a:extLst>
                <a:ext uri="{FF2B5EF4-FFF2-40B4-BE49-F238E27FC236}">
                  <a16:creationId xmlns:a16="http://schemas.microsoft.com/office/drawing/2014/main" id="{F3EA985B-4E56-48DD-A42B-D8789D7AEA46}"/>
                </a:ext>
              </a:extLst>
            </p:cNvPr>
            <p:cNvPicPr>
              <a:picLocks noChangeAspect="1"/>
            </p:cNvPicPr>
            <p:nvPr/>
          </p:nvPicPr>
          <p:blipFill>
            <a:blip r:embed="rId3"/>
            <a:stretch>
              <a:fillRect/>
            </a:stretch>
          </p:blipFill>
          <p:spPr>
            <a:xfrm>
              <a:off x="970491" y="2013480"/>
              <a:ext cx="3228976" cy="2101320"/>
            </a:xfrm>
            <a:prstGeom prst="rect">
              <a:avLst/>
            </a:prstGeom>
          </p:spPr>
        </p:pic>
      </p:grpSp>
      <p:sp>
        <p:nvSpPr>
          <p:cNvPr id="2" name="Title 1">
            <a:extLst>
              <a:ext uri="{FF2B5EF4-FFF2-40B4-BE49-F238E27FC236}">
                <a16:creationId xmlns:a16="http://schemas.microsoft.com/office/drawing/2014/main" id="{E1CD122B-C896-4DCD-9347-E62A7DD311B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E874AB3D-F654-4210-9BE2-38217924C88F}"/>
              </a:ext>
            </a:extLst>
          </p:cNvPr>
          <p:cNvSpPr>
            <a:spLocks noGrp="1"/>
          </p:cNvSpPr>
          <p:nvPr>
            <p:ph idx="1"/>
          </p:nvPr>
        </p:nvSpPr>
        <p:spPr>
          <a:xfrm>
            <a:off x="838200" y="1825625"/>
            <a:ext cx="3715871" cy="4351338"/>
          </a:xfrm>
        </p:spPr>
        <p:txBody>
          <a:bodyPr/>
          <a:lstStyle/>
          <a:p>
            <a:pPr marL="0" indent="0" algn="ctr">
              <a:buNone/>
            </a:pPr>
            <a:r>
              <a:rPr lang="en-US" dirty="0"/>
              <a:t>The lack of significant rainfall in the area has forced many to extend supplemental feeding—a chore they may have to continue if precipitation levels remain low.</a:t>
            </a:r>
          </a:p>
          <a:p>
            <a:pPr marL="0" indent="0">
              <a:buNone/>
            </a:pPr>
            <a:endParaRPr lang="en-US" dirty="0"/>
          </a:p>
        </p:txBody>
      </p:sp>
    </p:spTree>
    <p:extLst>
      <p:ext uri="{BB962C8B-B14F-4D97-AF65-F5344CB8AC3E}">
        <p14:creationId xmlns:p14="http://schemas.microsoft.com/office/powerpoint/2010/main" val="1725042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6B3AC1-2DC1-4080-ABA4-F9F7574B8A25}"/>
              </a:ext>
            </a:extLst>
          </p:cNvPr>
          <p:cNvPicPr>
            <a:picLocks noChangeAspect="1"/>
          </p:cNvPicPr>
          <p:nvPr/>
        </p:nvPicPr>
        <p:blipFill>
          <a:blip r:embed="rId2"/>
          <a:stretch>
            <a:fillRect/>
          </a:stretch>
        </p:blipFill>
        <p:spPr>
          <a:xfrm>
            <a:off x="0" y="0"/>
            <a:ext cx="7570619" cy="6858000"/>
          </a:xfrm>
          <a:prstGeom prst="rect">
            <a:avLst/>
          </a:prstGeom>
        </p:spPr>
      </p:pic>
      <p:sp>
        <p:nvSpPr>
          <p:cNvPr id="2" name="Title 1">
            <a:extLst>
              <a:ext uri="{FF2B5EF4-FFF2-40B4-BE49-F238E27FC236}">
                <a16:creationId xmlns:a16="http://schemas.microsoft.com/office/drawing/2014/main" id="{91271AD4-666E-4196-8FF4-35D0549ACA2C}"/>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6FD4B281-97BD-4AC3-92EC-2D4EA054844B}"/>
              </a:ext>
            </a:extLst>
          </p:cNvPr>
          <p:cNvSpPr>
            <a:spLocks noGrp="1"/>
          </p:cNvSpPr>
          <p:nvPr>
            <p:ph idx="1"/>
          </p:nvPr>
        </p:nvSpPr>
        <p:spPr>
          <a:xfrm>
            <a:off x="7117976" y="1825625"/>
            <a:ext cx="4235824" cy="4351338"/>
          </a:xfrm>
        </p:spPr>
        <p:txBody>
          <a:bodyPr/>
          <a:lstStyle/>
          <a:p>
            <a:pPr marL="0" indent="0" algn="ctr">
              <a:buNone/>
            </a:pPr>
            <a:r>
              <a:rPr lang="en-US" dirty="0"/>
              <a:t>In addition, silage production is very important to the region’s feedlots and dairies.</a:t>
            </a:r>
          </a:p>
        </p:txBody>
      </p:sp>
    </p:spTree>
    <p:extLst>
      <p:ext uri="{BB962C8B-B14F-4D97-AF65-F5344CB8AC3E}">
        <p14:creationId xmlns:p14="http://schemas.microsoft.com/office/powerpoint/2010/main" val="471688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A01696-8CFA-40D8-84DE-4F86F90E9760}"/>
              </a:ext>
            </a:extLst>
          </p:cNvPr>
          <p:cNvPicPr>
            <a:picLocks noChangeAspect="1"/>
          </p:cNvPicPr>
          <p:nvPr/>
        </p:nvPicPr>
        <p:blipFill>
          <a:blip r:embed="rId2"/>
          <a:stretch>
            <a:fillRect/>
          </a:stretch>
        </p:blipFill>
        <p:spPr>
          <a:xfrm>
            <a:off x="0" y="0"/>
            <a:ext cx="12242801" cy="6858000"/>
          </a:xfrm>
          <a:prstGeom prst="rect">
            <a:avLst/>
          </a:prstGeom>
        </p:spPr>
      </p:pic>
      <p:sp>
        <p:nvSpPr>
          <p:cNvPr id="2" name="Title 1">
            <a:extLst>
              <a:ext uri="{FF2B5EF4-FFF2-40B4-BE49-F238E27FC236}">
                <a16:creationId xmlns:a16="http://schemas.microsoft.com/office/drawing/2014/main" id="{CD8D2449-23D8-42C4-8614-33CB690EC032}"/>
              </a:ext>
            </a:extLst>
          </p:cNvPr>
          <p:cNvSpPr>
            <a:spLocks noGrp="1"/>
          </p:cNvSpPr>
          <p:nvPr>
            <p:ph type="title"/>
          </p:nvPr>
        </p:nvSpPr>
        <p:spPr>
          <a:xfrm>
            <a:off x="838200" y="18255"/>
            <a:ext cx="10515600" cy="1325563"/>
          </a:xfrm>
        </p:spPr>
        <p:txBody>
          <a:bodyPr/>
          <a:lstStyle/>
          <a:p>
            <a:r>
              <a:rPr lang="en-US" dirty="0">
                <a:latin typeface="Poor Richard" panose="02080502050505020702" pitchFamily="18" charset="0"/>
              </a:rPr>
              <a:t> </a:t>
            </a:r>
          </a:p>
        </p:txBody>
      </p:sp>
      <p:sp>
        <p:nvSpPr>
          <p:cNvPr id="3" name="Content Placeholder 2">
            <a:extLst>
              <a:ext uri="{FF2B5EF4-FFF2-40B4-BE49-F238E27FC236}">
                <a16:creationId xmlns:a16="http://schemas.microsoft.com/office/drawing/2014/main" id="{D2AB0356-C322-4BBF-9317-DB3B6C2A6303}"/>
              </a:ext>
            </a:extLst>
          </p:cNvPr>
          <p:cNvSpPr>
            <a:spLocks noGrp="1"/>
          </p:cNvSpPr>
          <p:nvPr>
            <p:ph idx="1"/>
          </p:nvPr>
        </p:nvSpPr>
        <p:spPr>
          <a:xfrm>
            <a:off x="5020235" y="211978"/>
            <a:ext cx="7222565" cy="4351338"/>
          </a:xfrm>
        </p:spPr>
        <p:txBody>
          <a:bodyPr>
            <a:normAutofit/>
          </a:bodyPr>
          <a:lstStyle/>
          <a:p>
            <a:pPr marL="0" indent="0" algn="ctr">
              <a:buNone/>
            </a:pPr>
            <a:r>
              <a:rPr lang="en-US" sz="2700" dirty="0"/>
              <a:t>Silage is a crucial component for dairy and feedlot rations. Silage, unlike grains, must be produced locally. It is difficult for a dairy producer to have enough land, not only for his dairy operation, but to grow feed for an entire herd. Many dairies rely on neighboring farms for silage to meet feed requirements for their herds.</a:t>
            </a:r>
          </a:p>
        </p:txBody>
      </p:sp>
    </p:spTree>
    <p:extLst>
      <p:ext uri="{BB962C8B-B14F-4D97-AF65-F5344CB8AC3E}">
        <p14:creationId xmlns:p14="http://schemas.microsoft.com/office/powerpoint/2010/main" val="2427297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3426-14AB-498A-983F-ED0B4C5ED89E}"/>
              </a:ext>
            </a:extLst>
          </p:cNvPr>
          <p:cNvSpPr>
            <a:spLocks noGrp="1"/>
          </p:cNvSpPr>
          <p:nvPr>
            <p:ph type="title"/>
          </p:nvPr>
        </p:nvSpPr>
        <p:spPr/>
        <p:txBody>
          <a:bodyPr/>
          <a:lstStyle/>
          <a:p>
            <a:r>
              <a:rPr lang="en-US" dirty="0">
                <a:latin typeface="Poor Richard" panose="02080502050505020702" pitchFamily="18" charset="0"/>
              </a:rPr>
              <a:t>Hungry!</a:t>
            </a:r>
          </a:p>
        </p:txBody>
      </p:sp>
      <p:sp>
        <p:nvSpPr>
          <p:cNvPr id="3" name="Content Placeholder 2">
            <a:extLst>
              <a:ext uri="{FF2B5EF4-FFF2-40B4-BE49-F238E27FC236}">
                <a16:creationId xmlns:a16="http://schemas.microsoft.com/office/drawing/2014/main" id="{7D60C187-5EEF-4E9E-9818-8E0B77181400}"/>
              </a:ext>
            </a:extLst>
          </p:cNvPr>
          <p:cNvSpPr>
            <a:spLocks noGrp="1"/>
          </p:cNvSpPr>
          <p:nvPr>
            <p:ph idx="1"/>
          </p:nvPr>
        </p:nvSpPr>
        <p:spPr>
          <a:xfrm>
            <a:off x="838200" y="1825625"/>
            <a:ext cx="4540602" cy="4351338"/>
          </a:xfrm>
        </p:spPr>
        <p:txBody>
          <a:bodyPr/>
          <a:lstStyle/>
          <a:p>
            <a:pPr marL="0" indent="0">
              <a:buNone/>
            </a:pPr>
            <a:r>
              <a:rPr lang="en-US" dirty="0"/>
              <a:t>The average lactating dairy cow needs approximately 90 pounds of feed per day. This feed must possess adequate protein and be easy for cattle to digest, relatively inexpensive and readily available.</a:t>
            </a:r>
          </a:p>
        </p:txBody>
      </p:sp>
      <p:pic>
        <p:nvPicPr>
          <p:cNvPr id="4" name="Picture 3">
            <a:extLst>
              <a:ext uri="{FF2B5EF4-FFF2-40B4-BE49-F238E27FC236}">
                <a16:creationId xmlns:a16="http://schemas.microsoft.com/office/drawing/2014/main" id="{0A56560B-B11D-4C02-A02B-756C146B9498}"/>
              </a:ext>
            </a:extLst>
          </p:cNvPr>
          <p:cNvPicPr>
            <a:picLocks noChangeAspect="1"/>
          </p:cNvPicPr>
          <p:nvPr/>
        </p:nvPicPr>
        <p:blipFill rotWithShape="1">
          <a:blip r:embed="rId2"/>
          <a:srcRect r="4653"/>
          <a:stretch/>
        </p:blipFill>
        <p:spPr>
          <a:xfrm>
            <a:off x="5378802" y="592667"/>
            <a:ext cx="6339065" cy="6265333"/>
          </a:xfrm>
          <a:prstGeom prst="rect">
            <a:avLst/>
          </a:prstGeom>
        </p:spPr>
      </p:pic>
    </p:spTree>
    <p:extLst>
      <p:ext uri="{BB962C8B-B14F-4D97-AF65-F5344CB8AC3E}">
        <p14:creationId xmlns:p14="http://schemas.microsoft.com/office/powerpoint/2010/main" val="151975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35696F-6057-42BA-94D3-BA6431D1837E}"/>
              </a:ext>
            </a:extLst>
          </p:cNvPr>
          <p:cNvPicPr>
            <a:picLocks noChangeAspect="1"/>
          </p:cNvPicPr>
          <p:nvPr/>
        </p:nvPicPr>
        <p:blipFill>
          <a:blip r:embed="rId2"/>
          <a:stretch>
            <a:fillRect/>
          </a:stretch>
        </p:blipFill>
        <p:spPr>
          <a:xfrm>
            <a:off x="4547143" y="0"/>
            <a:ext cx="7644857" cy="6858000"/>
          </a:xfrm>
          <a:prstGeom prst="rect">
            <a:avLst/>
          </a:prstGeom>
        </p:spPr>
      </p:pic>
      <p:sp>
        <p:nvSpPr>
          <p:cNvPr id="2" name="Title 1">
            <a:extLst>
              <a:ext uri="{FF2B5EF4-FFF2-40B4-BE49-F238E27FC236}">
                <a16:creationId xmlns:a16="http://schemas.microsoft.com/office/drawing/2014/main" id="{93EA2B40-4848-4231-A8F3-436DB2F09F49}"/>
              </a:ext>
            </a:extLst>
          </p:cNvPr>
          <p:cNvSpPr>
            <a:spLocks noGrp="1"/>
          </p:cNvSpPr>
          <p:nvPr>
            <p:ph type="title"/>
          </p:nvPr>
        </p:nvSpPr>
        <p:spPr/>
        <p:txBody>
          <a:bodyPr/>
          <a:lstStyle/>
          <a:p>
            <a:r>
              <a:rPr lang="en-US" dirty="0">
                <a:latin typeface="Poor Richard" panose="02080502050505020702" pitchFamily="18" charset="0"/>
              </a:rPr>
              <a:t>Having Flashbacks</a:t>
            </a:r>
          </a:p>
        </p:txBody>
      </p:sp>
      <p:sp>
        <p:nvSpPr>
          <p:cNvPr id="3" name="Content Placeholder 2">
            <a:extLst>
              <a:ext uri="{FF2B5EF4-FFF2-40B4-BE49-F238E27FC236}">
                <a16:creationId xmlns:a16="http://schemas.microsoft.com/office/drawing/2014/main" id="{EC2B967C-7EFA-4ABD-8EA6-81B5178DEB58}"/>
              </a:ext>
            </a:extLst>
          </p:cNvPr>
          <p:cNvSpPr>
            <a:spLocks noGrp="1"/>
          </p:cNvSpPr>
          <p:nvPr>
            <p:ph idx="1"/>
          </p:nvPr>
        </p:nvSpPr>
        <p:spPr>
          <a:xfrm>
            <a:off x="838200" y="1825625"/>
            <a:ext cx="3966882" cy="4351338"/>
          </a:xfrm>
        </p:spPr>
        <p:txBody>
          <a:bodyPr/>
          <a:lstStyle/>
          <a:p>
            <a:pPr marL="0" indent="0" algn="ctr">
              <a:buNone/>
            </a:pPr>
            <a:r>
              <a:rPr lang="en-US" dirty="0"/>
              <a:t>Many farmers are having flashbacks to the drought of 2011 — the driest year in state history — and worrying that this one could rival it.</a:t>
            </a:r>
          </a:p>
        </p:txBody>
      </p:sp>
    </p:spTree>
    <p:extLst>
      <p:ext uri="{BB962C8B-B14F-4D97-AF65-F5344CB8AC3E}">
        <p14:creationId xmlns:p14="http://schemas.microsoft.com/office/powerpoint/2010/main" val="2514646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0536-7E7C-4999-95E7-EA52EE0CF67B}"/>
              </a:ext>
            </a:extLst>
          </p:cNvPr>
          <p:cNvSpPr>
            <a:spLocks noGrp="1"/>
          </p:cNvSpPr>
          <p:nvPr>
            <p:ph type="title"/>
          </p:nvPr>
        </p:nvSpPr>
        <p:spPr/>
        <p:txBody>
          <a:bodyPr/>
          <a:lstStyle/>
          <a:p>
            <a:r>
              <a:rPr lang="en-US" dirty="0">
                <a:latin typeface="Poor Richard" panose="02080502050505020702" pitchFamily="18" charset="0"/>
              </a:rPr>
              <a:t>Order up! More mouths to feed!</a:t>
            </a:r>
          </a:p>
        </p:txBody>
      </p:sp>
      <p:sp>
        <p:nvSpPr>
          <p:cNvPr id="3" name="Content Placeholder 2">
            <a:extLst>
              <a:ext uri="{FF2B5EF4-FFF2-40B4-BE49-F238E27FC236}">
                <a16:creationId xmlns:a16="http://schemas.microsoft.com/office/drawing/2014/main" id="{079E48CB-B39A-48BD-8705-79CBB1F931BD}"/>
              </a:ext>
            </a:extLst>
          </p:cNvPr>
          <p:cNvSpPr>
            <a:spLocks noGrp="1"/>
          </p:cNvSpPr>
          <p:nvPr>
            <p:ph idx="1"/>
          </p:nvPr>
        </p:nvSpPr>
        <p:spPr>
          <a:xfrm>
            <a:off x="7507940" y="1825625"/>
            <a:ext cx="3845860" cy="4351338"/>
          </a:xfrm>
        </p:spPr>
        <p:txBody>
          <a:bodyPr/>
          <a:lstStyle/>
          <a:p>
            <a:pPr marL="0" indent="0" algn="ctr">
              <a:buNone/>
            </a:pPr>
            <a:r>
              <a:rPr lang="en-US" dirty="0"/>
              <a:t>With the rapid increase in the number of dairy cows in West Texas, it is expected corn silage would keep pace. However, the two aren’t even close.</a:t>
            </a:r>
          </a:p>
        </p:txBody>
      </p:sp>
      <p:pic>
        <p:nvPicPr>
          <p:cNvPr id="4" name="Picture 3">
            <a:extLst>
              <a:ext uri="{FF2B5EF4-FFF2-40B4-BE49-F238E27FC236}">
                <a16:creationId xmlns:a16="http://schemas.microsoft.com/office/drawing/2014/main" id="{9C68B443-365C-4F39-A5BA-E6609E6EDC52}"/>
              </a:ext>
            </a:extLst>
          </p:cNvPr>
          <p:cNvPicPr>
            <a:picLocks noChangeAspect="1"/>
          </p:cNvPicPr>
          <p:nvPr/>
        </p:nvPicPr>
        <p:blipFill>
          <a:blip r:embed="rId2"/>
          <a:stretch>
            <a:fillRect/>
          </a:stretch>
        </p:blipFill>
        <p:spPr>
          <a:xfrm>
            <a:off x="555876" y="1508499"/>
            <a:ext cx="6952064" cy="4984376"/>
          </a:xfrm>
          <a:prstGeom prst="rect">
            <a:avLst/>
          </a:prstGeom>
        </p:spPr>
      </p:pic>
    </p:spTree>
    <p:extLst>
      <p:ext uri="{BB962C8B-B14F-4D97-AF65-F5344CB8AC3E}">
        <p14:creationId xmlns:p14="http://schemas.microsoft.com/office/powerpoint/2010/main" val="3220400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BF51B-EEE6-46F7-A781-52587FB318C1}"/>
              </a:ext>
            </a:extLst>
          </p:cNvPr>
          <p:cNvPicPr>
            <a:picLocks noChangeAspect="1"/>
          </p:cNvPicPr>
          <p:nvPr/>
        </p:nvPicPr>
        <p:blipFill>
          <a:blip r:embed="rId2"/>
          <a:stretch>
            <a:fillRect/>
          </a:stretch>
        </p:blipFill>
        <p:spPr>
          <a:xfrm>
            <a:off x="3522683" y="161365"/>
            <a:ext cx="8669317" cy="6506384"/>
          </a:xfrm>
          <a:prstGeom prst="rect">
            <a:avLst/>
          </a:prstGeom>
        </p:spPr>
      </p:pic>
      <p:sp>
        <p:nvSpPr>
          <p:cNvPr id="2" name="Title 1">
            <a:extLst>
              <a:ext uri="{FF2B5EF4-FFF2-40B4-BE49-F238E27FC236}">
                <a16:creationId xmlns:a16="http://schemas.microsoft.com/office/drawing/2014/main" id="{E684C6DF-AD70-4BBE-9C23-BCE051474FBB}"/>
              </a:ext>
            </a:extLst>
          </p:cNvPr>
          <p:cNvSpPr>
            <a:spLocks noGrp="1"/>
          </p:cNvSpPr>
          <p:nvPr>
            <p:ph type="title"/>
          </p:nvPr>
        </p:nvSpPr>
        <p:spPr>
          <a:xfrm>
            <a:off x="694764" y="-44793"/>
            <a:ext cx="10515600" cy="1325563"/>
          </a:xfrm>
        </p:spPr>
        <p:txBody>
          <a:bodyPr/>
          <a:lstStyle/>
          <a:p>
            <a:r>
              <a:rPr lang="en-US" dirty="0">
                <a:latin typeface="Poor Richard" panose="02080502050505020702" pitchFamily="18" charset="0"/>
              </a:rPr>
              <a:t>Are they really related?</a:t>
            </a:r>
          </a:p>
        </p:txBody>
      </p:sp>
      <p:sp>
        <p:nvSpPr>
          <p:cNvPr id="3" name="Content Placeholder 2">
            <a:extLst>
              <a:ext uri="{FF2B5EF4-FFF2-40B4-BE49-F238E27FC236}">
                <a16:creationId xmlns:a16="http://schemas.microsoft.com/office/drawing/2014/main" id="{E0C690C4-1567-4A4E-9E74-280514D9D155}"/>
              </a:ext>
            </a:extLst>
          </p:cNvPr>
          <p:cNvSpPr>
            <a:spLocks noGrp="1"/>
          </p:cNvSpPr>
          <p:nvPr>
            <p:ph idx="1"/>
          </p:nvPr>
        </p:nvSpPr>
        <p:spPr>
          <a:xfrm>
            <a:off x="838200" y="1180975"/>
            <a:ext cx="4415118" cy="4351338"/>
          </a:xfrm>
        </p:spPr>
        <p:txBody>
          <a:bodyPr/>
          <a:lstStyle/>
          <a:p>
            <a:pPr marL="0" indent="0" algn="ctr">
              <a:buNone/>
            </a:pPr>
            <a:r>
              <a:rPr lang="en-US" dirty="0"/>
              <a:t>A possible misconception is that corn silage and dairies are not strongly related, when in reality there should be a strong, positive correlation between the two.</a:t>
            </a:r>
          </a:p>
        </p:txBody>
      </p:sp>
    </p:spTree>
    <p:extLst>
      <p:ext uri="{BB962C8B-B14F-4D97-AF65-F5344CB8AC3E}">
        <p14:creationId xmlns:p14="http://schemas.microsoft.com/office/powerpoint/2010/main" val="2451608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B8149-1CAE-4FEE-8AF2-BD75A6295BF3}"/>
              </a:ext>
            </a:extLst>
          </p:cNvPr>
          <p:cNvPicPr>
            <a:picLocks noChangeAspect="1"/>
          </p:cNvPicPr>
          <p:nvPr/>
        </p:nvPicPr>
        <p:blipFill>
          <a:blip r:embed="rId2"/>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7ECA313B-D643-411B-BF9D-B0BE4A7BFE34}"/>
              </a:ext>
            </a:extLst>
          </p:cNvPr>
          <p:cNvSpPr>
            <a:spLocks noGrp="1"/>
          </p:cNvSpPr>
          <p:nvPr>
            <p:ph type="title"/>
          </p:nvPr>
        </p:nvSpPr>
        <p:spPr>
          <a:xfrm>
            <a:off x="8068234" y="365125"/>
            <a:ext cx="3998260" cy="1325563"/>
          </a:xfrm>
        </p:spPr>
        <p:txBody>
          <a:bodyPr/>
          <a:lstStyle/>
          <a:p>
            <a:r>
              <a:rPr lang="en-US" dirty="0"/>
              <a:t> </a:t>
            </a:r>
            <a:r>
              <a:rPr lang="en-US" dirty="0">
                <a:latin typeface="Poor Richard" panose="02080502050505020702" pitchFamily="18" charset="0"/>
              </a:rPr>
              <a:t>Not keeping up</a:t>
            </a:r>
          </a:p>
        </p:txBody>
      </p:sp>
      <p:sp>
        <p:nvSpPr>
          <p:cNvPr id="3" name="Content Placeholder 2">
            <a:extLst>
              <a:ext uri="{FF2B5EF4-FFF2-40B4-BE49-F238E27FC236}">
                <a16:creationId xmlns:a16="http://schemas.microsoft.com/office/drawing/2014/main" id="{D1A3072C-4718-40E2-ABB2-23B5A05DCE54}"/>
              </a:ext>
            </a:extLst>
          </p:cNvPr>
          <p:cNvSpPr>
            <a:spLocks noGrp="1"/>
          </p:cNvSpPr>
          <p:nvPr>
            <p:ph idx="1"/>
          </p:nvPr>
        </p:nvSpPr>
        <p:spPr>
          <a:xfrm>
            <a:off x="7888940" y="1825625"/>
            <a:ext cx="4303060" cy="4351338"/>
          </a:xfrm>
        </p:spPr>
        <p:txBody>
          <a:bodyPr>
            <a:normAutofit/>
          </a:bodyPr>
          <a:lstStyle/>
          <a:p>
            <a:pPr marL="0" indent="0" algn="ctr">
              <a:buNone/>
            </a:pPr>
            <a:r>
              <a:rPr lang="en-US" dirty="0"/>
              <a:t>Corn silage production has increased by 1.7-fold in the northern High Plains and the southern High Plains from 2000 to 2008. While the number of dairy cows has increased 30-fold in the past 10 years in the northern High Plains and four-fold in the southern High Plains.</a:t>
            </a:r>
          </a:p>
        </p:txBody>
      </p:sp>
    </p:spTree>
    <p:extLst>
      <p:ext uri="{BB962C8B-B14F-4D97-AF65-F5344CB8AC3E}">
        <p14:creationId xmlns:p14="http://schemas.microsoft.com/office/powerpoint/2010/main" val="3666733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8F093D9-B069-486F-9316-E7D4C4379FE2}"/>
              </a:ext>
            </a:extLst>
          </p:cNvPr>
          <p:cNvGrpSpPr/>
          <p:nvPr/>
        </p:nvGrpSpPr>
        <p:grpSpPr>
          <a:xfrm>
            <a:off x="-3" y="0"/>
            <a:ext cx="12192003" cy="6858001"/>
            <a:chOff x="-3" y="0"/>
            <a:chExt cx="12192003" cy="6858001"/>
          </a:xfrm>
        </p:grpSpPr>
        <p:pic>
          <p:nvPicPr>
            <p:cNvPr id="4" name="Picture 3">
              <a:extLst>
                <a:ext uri="{FF2B5EF4-FFF2-40B4-BE49-F238E27FC236}">
                  <a16:creationId xmlns:a16="http://schemas.microsoft.com/office/drawing/2014/main" id="{882AC99B-2A46-4563-B9E3-3B0387D5D291}"/>
                </a:ext>
              </a:extLst>
            </p:cNvPr>
            <p:cNvPicPr>
              <a:picLocks noChangeAspect="1"/>
            </p:cNvPicPr>
            <p:nvPr/>
          </p:nvPicPr>
          <p:blipFill>
            <a:blip r:embed="rId2"/>
            <a:stretch>
              <a:fillRect/>
            </a:stretch>
          </p:blipFill>
          <p:spPr>
            <a:xfrm>
              <a:off x="4974771" y="0"/>
              <a:ext cx="7217229" cy="6858000"/>
            </a:xfrm>
            <a:prstGeom prst="rect">
              <a:avLst/>
            </a:prstGeom>
          </p:spPr>
        </p:pic>
        <p:pic>
          <p:nvPicPr>
            <p:cNvPr id="5" name="Picture 4">
              <a:extLst>
                <a:ext uri="{FF2B5EF4-FFF2-40B4-BE49-F238E27FC236}">
                  <a16:creationId xmlns:a16="http://schemas.microsoft.com/office/drawing/2014/main" id="{BEEBD0E5-B74F-4855-8018-22E928B708C6}"/>
                </a:ext>
              </a:extLst>
            </p:cNvPr>
            <p:cNvPicPr>
              <a:picLocks noChangeAspect="1"/>
            </p:cNvPicPr>
            <p:nvPr/>
          </p:nvPicPr>
          <p:blipFill rotWithShape="1">
            <a:blip r:embed="rId3"/>
            <a:srcRect t="2047"/>
            <a:stretch/>
          </p:blipFill>
          <p:spPr>
            <a:xfrm flipH="1">
              <a:off x="-3" y="1"/>
              <a:ext cx="4974771" cy="6858000"/>
            </a:xfrm>
            <a:prstGeom prst="rect">
              <a:avLst/>
            </a:prstGeom>
          </p:spPr>
        </p:pic>
      </p:grpSp>
      <p:sp>
        <p:nvSpPr>
          <p:cNvPr id="2" name="Title 1">
            <a:extLst>
              <a:ext uri="{FF2B5EF4-FFF2-40B4-BE49-F238E27FC236}">
                <a16:creationId xmlns:a16="http://schemas.microsoft.com/office/drawing/2014/main" id="{8BD76907-7700-4336-8F1B-B11F22459F1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693B728E-703C-4041-9205-3990C1204A66}"/>
              </a:ext>
            </a:extLst>
          </p:cNvPr>
          <p:cNvSpPr>
            <a:spLocks noGrp="1"/>
          </p:cNvSpPr>
          <p:nvPr>
            <p:ph idx="1"/>
          </p:nvPr>
        </p:nvSpPr>
        <p:spPr>
          <a:xfrm>
            <a:off x="838200" y="1027906"/>
            <a:ext cx="10515600" cy="4351338"/>
          </a:xfrm>
        </p:spPr>
        <p:txBody>
          <a:bodyPr/>
          <a:lstStyle/>
          <a:p>
            <a:pPr marL="0" indent="0">
              <a:buNone/>
            </a:pPr>
            <a:r>
              <a:rPr lang="en-US" dirty="0"/>
              <a:t>Some farmers are considering different types of seed—those that are more drought resistant—due to the drier conditions.</a:t>
            </a:r>
          </a:p>
          <a:p>
            <a:pPr marL="0" indent="0">
              <a:buNone/>
            </a:pPr>
            <a:endParaRPr lang="en-US" dirty="0"/>
          </a:p>
        </p:txBody>
      </p:sp>
    </p:spTree>
    <p:extLst>
      <p:ext uri="{BB962C8B-B14F-4D97-AF65-F5344CB8AC3E}">
        <p14:creationId xmlns:p14="http://schemas.microsoft.com/office/powerpoint/2010/main" val="3291341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C32C8A-914F-4462-B1CE-CA9ED6664516}"/>
              </a:ext>
            </a:extLst>
          </p:cNvPr>
          <p:cNvPicPr>
            <a:picLocks noChangeAspect="1"/>
          </p:cNvPicPr>
          <p:nvPr/>
        </p:nvPicPr>
        <p:blipFill>
          <a:blip r:embed="rId2"/>
          <a:stretch>
            <a:fillRect/>
          </a:stretch>
        </p:blipFill>
        <p:spPr>
          <a:xfrm>
            <a:off x="5928594" y="125507"/>
            <a:ext cx="6105963" cy="6732494"/>
          </a:xfrm>
          <a:prstGeom prst="rect">
            <a:avLst/>
          </a:prstGeom>
        </p:spPr>
      </p:pic>
      <p:sp>
        <p:nvSpPr>
          <p:cNvPr id="2" name="Title 1">
            <a:extLst>
              <a:ext uri="{FF2B5EF4-FFF2-40B4-BE49-F238E27FC236}">
                <a16:creationId xmlns:a16="http://schemas.microsoft.com/office/drawing/2014/main" id="{74E22204-0175-4877-954C-13FBFEA191DD}"/>
              </a:ext>
            </a:extLst>
          </p:cNvPr>
          <p:cNvSpPr>
            <a:spLocks noGrp="1"/>
          </p:cNvSpPr>
          <p:nvPr>
            <p:ph type="title"/>
          </p:nvPr>
        </p:nvSpPr>
        <p:spPr/>
        <p:txBody>
          <a:bodyPr/>
          <a:lstStyle/>
          <a:p>
            <a:r>
              <a:rPr lang="en-US" dirty="0">
                <a:latin typeface="Poor Richard" panose="02080502050505020702" pitchFamily="18" charset="0"/>
              </a:rPr>
              <a:t>Sorghum saves the day?</a:t>
            </a:r>
          </a:p>
        </p:txBody>
      </p:sp>
      <p:sp>
        <p:nvSpPr>
          <p:cNvPr id="3" name="Content Placeholder 2">
            <a:extLst>
              <a:ext uri="{FF2B5EF4-FFF2-40B4-BE49-F238E27FC236}">
                <a16:creationId xmlns:a16="http://schemas.microsoft.com/office/drawing/2014/main" id="{954BA98F-28E5-4269-8385-5E2EA68CA8BF}"/>
              </a:ext>
            </a:extLst>
          </p:cNvPr>
          <p:cNvSpPr>
            <a:spLocks noGrp="1"/>
          </p:cNvSpPr>
          <p:nvPr>
            <p:ph idx="1"/>
          </p:nvPr>
        </p:nvSpPr>
        <p:spPr>
          <a:xfrm>
            <a:off x="838200" y="1825625"/>
            <a:ext cx="5257800" cy="4351338"/>
          </a:xfrm>
        </p:spPr>
        <p:txBody>
          <a:bodyPr>
            <a:normAutofit lnSpcReduction="10000"/>
          </a:bodyPr>
          <a:lstStyle/>
          <a:p>
            <a:pPr marL="0" indent="0">
              <a:buNone/>
            </a:pPr>
            <a:r>
              <a:rPr lang="en-US" dirty="0"/>
              <a:t>Research shows switching from irrigated corn silage to irrigated sorghum silage has the potential to save water and production cost. </a:t>
            </a:r>
          </a:p>
          <a:p>
            <a:pPr marL="0" indent="0">
              <a:buNone/>
            </a:pPr>
            <a:r>
              <a:rPr lang="en-US" dirty="0"/>
              <a:t>It’s estimated that switching 30,000 acres from irrigated corn silage, irrigated grain sorghum, and dryland grain sorghum to irrigated sorghum silage would result in economic benefit amounting to $4.904 million. There is potential to save 116,373 ac-ft. of water. </a:t>
            </a:r>
          </a:p>
        </p:txBody>
      </p:sp>
    </p:spTree>
    <p:extLst>
      <p:ext uri="{BB962C8B-B14F-4D97-AF65-F5344CB8AC3E}">
        <p14:creationId xmlns:p14="http://schemas.microsoft.com/office/powerpoint/2010/main" val="152534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280BB9-97A1-4288-97FE-D514AB2CD551}"/>
              </a:ext>
            </a:extLst>
          </p:cNvPr>
          <p:cNvPicPr>
            <a:picLocks noChangeAspect="1"/>
          </p:cNvPicPr>
          <p:nvPr/>
        </p:nvPicPr>
        <p:blipFill>
          <a:blip r:embed="rId2"/>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20BBDD9F-0049-4BE5-B842-6204B52642DE}"/>
              </a:ext>
            </a:extLst>
          </p:cNvPr>
          <p:cNvSpPr>
            <a:spLocks noGrp="1"/>
          </p:cNvSpPr>
          <p:nvPr>
            <p:ph type="title"/>
          </p:nvPr>
        </p:nvSpPr>
        <p:spPr/>
        <p:txBody>
          <a:bodyPr/>
          <a:lstStyle/>
          <a:p>
            <a:r>
              <a:rPr lang="en-US" dirty="0">
                <a:latin typeface="Poor Richard" panose="02080502050505020702" pitchFamily="18" charset="0"/>
              </a:rPr>
              <a:t>A hope and a plane?</a:t>
            </a:r>
          </a:p>
        </p:txBody>
      </p:sp>
      <p:pic>
        <p:nvPicPr>
          <p:cNvPr id="4" name="Picture 3">
            <a:extLst>
              <a:ext uri="{FF2B5EF4-FFF2-40B4-BE49-F238E27FC236}">
                <a16:creationId xmlns:a16="http://schemas.microsoft.com/office/drawing/2014/main" id="{A5F41681-E4AB-42EF-B24F-8D47C36EA00F}"/>
              </a:ext>
            </a:extLst>
          </p:cNvPr>
          <p:cNvPicPr>
            <a:picLocks noChangeAspect="1"/>
          </p:cNvPicPr>
          <p:nvPr/>
        </p:nvPicPr>
        <p:blipFill>
          <a:blip r:embed="rId3"/>
          <a:stretch>
            <a:fillRect/>
          </a:stretch>
        </p:blipFill>
        <p:spPr>
          <a:xfrm>
            <a:off x="1" y="1443690"/>
            <a:ext cx="7171764" cy="5414310"/>
          </a:xfrm>
          <a:prstGeom prst="rect">
            <a:avLst/>
          </a:prstGeom>
        </p:spPr>
      </p:pic>
      <p:sp>
        <p:nvSpPr>
          <p:cNvPr id="3" name="Content Placeholder 2">
            <a:extLst>
              <a:ext uri="{FF2B5EF4-FFF2-40B4-BE49-F238E27FC236}">
                <a16:creationId xmlns:a16="http://schemas.microsoft.com/office/drawing/2014/main" id="{FE188FED-A51A-490E-AC77-337D0D9F3344}"/>
              </a:ext>
            </a:extLst>
          </p:cNvPr>
          <p:cNvSpPr>
            <a:spLocks noGrp="1"/>
          </p:cNvSpPr>
          <p:nvPr>
            <p:ph idx="1"/>
          </p:nvPr>
        </p:nvSpPr>
        <p:spPr>
          <a:xfrm>
            <a:off x="838200" y="1690688"/>
            <a:ext cx="10515600" cy="4351338"/>
          </a:xfrm>
        </p:spPr>
        <p:txBody>
          <a:bodyPr/>
          <a:lstStyle/>
          <a:p>
            <a:pPr marL="0" indent="0">
              <a:buNone/>
            </a:pPr>
            <a:r>
              <a:rPr lang="en-US" dirty="0"/>
              <a:t>Several drought-stricken counties near Abilene may soon see cloud-seeding planes in the sky. Those on the ground hope they are followed by thunderclouds and rain.</a:t>
            </a:r>
          </a:p>
          <a:p>
            <a:pPr marL="0" indent="0">
              <a:buNone/>
            </a:pPr>
            <a:endParaRPr lang="en-US" dirty="0"/>
          </a:p>
        </p:txBody>
      </p:sp>
    </p:spTree>
    <p:extLst>
      <p:ext uri="{BB962C8B-B14F-4D97-AF65-F5344CB8AC3E}">
        <p14:creationId xmlns:p14="http://schemas.microsoft.com/office/powerpoint/2010/main" val="1672298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E44A6-A190-4782-8150-C01E63063B42}"/>
              </a:ext>
            </a:extLst>
          </p:cNvPr>
          <p:cNvPicPr>
            <a:picLocks noChangeAspect="1"/>
          </p:cNvPicPr>
          <p:nvPr/>
        </p:nvPicPr>
        <p:blipFill rotWithShape="1">
          <a:blip r:embed="rId2"/>
          <a:srcRect t="4183"/>
          <a:stretch/>
        </p:blipFill>
        <p:spPr>
          <a:xfrm>
            <a:off x="0" y="0"/>
            <a:ext cx="12192000" cy="6857999"/>
          </a:xfrm>
          <a:prstGeom prst="rect">
            <a:avLst/>
          </a:prstGeom>
        </p:spPr>
      </p:pic>
      <p:sp>
        <p:nvSpPr>
          <p:cNvPr id="2" name="Title 1">
            <a:extLst>
              <a:ext uri="{FF2B5EF4-FFF2-40B4-BE49-F238E27FC236}">
                <a16:creationId xmlns:a16="http://schemas.microsoft.com/office/drawing/2014/main" id="{5507B75F-D935-4D54-B7A5-29C74715FB09}"/>
              </a:ext>
            </a:extLst>
          </p:cNvPr>
          <p:cNvSpPr>
            <a:spLocks noGrp="1"/>
          </p:cNvSpPr>
          <p:nvPr>
            <p:ph type="title"/>
          </p:nvPr>
        </p:nvSpPr>
        <p:spPr>
          <a:xfrm>
            <a:off x="3688976" y="0"/>
            <a:ext cx="10515600" cy="1325563"/>
          </a:xfrm>
        </p:spPr>
        <p:txBody>
          <a:bodyPr/>
          <a:lstStyle/>
          <a:p>
            <a:r>
              <a:rPr lang="en-US" dirty="0">
                <a:latin typeface="Poor Richard" panose="02080502050505020702" pitchFamily="18" charset="0"/>
              </a:rPr>
              <a:t> </a:t>
            </a:r>
            <a:endParaRPr lang="en-US" dirty="0"/>
          </a:p>
        </p:txBody>
      </p:sp>
      <p:sp>
        <p:nvSpPr>
          <p:cNvPr id="3" name="Content Placeholder 2">
            <a:extLst>
              <a:ext uri="{FF2B5EF4-FFF2-40B4-BE49-F238E27FC236}">
                <a16:creationId xmlns:a16="http://schemas.microsoft.com/office/drawing/2014/main" id="{6E50742A-636F-4241-A4D2-E5B84E6925D6}"/>
              </a:ext>
            </a:extLst>
          </p:cNvPr>
          <p:cNvSpPr>
            <a:spLocks noGrp="1"/>
          </p:cNvSpPr>
          <p:nvPr>
            <p:ph idx="1"/>
          </p:nvPr>
        </p:nvSpPr>
        <p:spPr>
          <a:xfrm>
            <a:off x="1228165" y="3944470"/>
            <a:ext cx="10515600" cy="4351338"/>
          </a:xfrm>
        </p:spPr>
        <p:txBody>
          <a:bodyPr/>
          <a:lstStyle/>
          <a:p>
            <a:pPr marL="0" indent="0" algn="ctr">
              <a:buNone/>
            </a:pPr>
            <a:r>
              <a:rPr lang="en-US" dirty="0"/>
              <a:t>The technology works by using two different chemical agents to encourage larger water droplets to form around ice crystals deep inside clouds, then migrate to warmer parts of the cloud where it will fall as precipitation.</a:t>
            </a:r>
          </a:p>
          <a:p>
            <a:pPr marL="0" indent="0">
              <a:buNone/>
            </a:pPr>
            <a:endParaRPr lang="en-US" dirty="0"/>
          </a:p>
        </p:txBody>
      </p:sp>
    </p:spTree>
    <p:extLst>
      <p:ext uri="{BB962C8B-B14F-4D97-AF65-F5344CB8AC3E}">
        <p14:creationId xmlns:p14="http://schemas.microsoft.com/office/powerpoint/2010/main" val="3337104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C5AC7-1745-4076-BBAC-736D0BCF6FC4}"/>
              </a:ext>
            </a:extLst>
          </p:cNvPr>
          <p:cNvSpPr>
            <a:spLocks noGrp="1"/>
          </p:cNvSpPr>
          <p:nvPr>
            <p:ph type="title"/>
          </p:nvPr>
        </p:nvSpPr>
        <p:spPr/>
        <p:txBody>
          <a:bodyPr/>
          <a:lstStyle/>
          <a:p>
            <a:r>
              <a:rPr lang="en-US" dirty="0">
                <a:latin typeface="Poor Richard" panose="02080502050505020702" pitchFamily="18" charset="0"/>
              </a:rPr>
              <a:t>Not sure it works, but have to try</a:t>
            </a:r>
          </a:p>
        </p:txBody>
      </p:sp>
      <p:sp>
        <p:nvSpPr>
          <p:cNvPr id="3" name="Content Placeholder 2">
            <a:extLst>
              <a:ext uri="{FF2B5EF4-FFF2-40B4-BE49-F238E27FC236}">
                <a16:creationId xmlns:a16="http://schemas.microsoft.com/office/drawing/2014/main" id="{7AC674CB-E73D-4EB1-B7DC-CA28AE32078A}"/>
              </a:ext>
            </a:extLst>
          </p:cNvPr>
          <p:cNvSpPr>
            <a:spLocks noGrp="1"/>
          </p:cNvSpPr>
          <p:nvPr>
            <p:ph idx="1"/>
          </p:nvPr>
        </p:nvSpPr>
        <p:spPr>
          <a:xfrm>
            <a:off x="376518" y="1825625"/>
            <a:ext cx="4912658" cy="4351338"/>
          </a:xfrm>
        </p:spPr>
        <p:txBody>
          <a:bodyPr>
            <a:normAutofit fontScale="92500" lnSpcReduction="10000"/>
          </a:bodyPr>
          <a:lstStyle/>
          <a:p>
            <a:pPr marL="0" indent="0">
              <a:buNone/>
            </a:pPr>
            <a:r>
              <a:rPr lang="en-US" sz="3600" dirty="0">
                <a:latin typeface="Poor Richard" panose="02080502050505020702" pitchFamily="18" charset="0"/>
              </a:rPr>
              <a:t>“We went four years here in Nolan County on 30 inches of rain total, and our annual rainfall for this area is supposed to be 25 inches a year. So, we thought that we had to do something to at least try to help the situation.”</a:t>
            </a:r>
          </a:p>
          <a:p>
            <a:pPr marL="0" indent="0" algn="ctr">
              <a:buNone/>
            </a:pPr>
            <a:r>
              <a:rPr lang="en-US" dirty="0"/>
              <a:t>--Dale Adams, manager of Wes-</a:t>
            </a:r>
            <a:r>
              <a:rPr lang="en-US" dirty="0" err="1"/>
              <a:t>Tex</a:t>
            </a:r>
            <a:r>
              <a:rPr lang="en-US" dirty="0"/>
              <a:t> Groundwater Conservation District</a:t>
            </a:r>
          </a:p>
          <a:p>
            <a:pPr marL="0" indent="0">
              <a:buNone/>
            </a:pPr>
            <a:endParaRPr lang="en-US" dirty="0"/>
          </a:p>
        </p:txBody>
      </p:sp>
      <p:pic>
        <p:nvPicPr>
          <p:cNvPr id="4" name="Picture 3">
            <a:extLst>
              <a:ext uri="{FF2B5EF4-FFF2-40B4-BE49-F238E27FC236}">
                <a16:creationId xmlns:a16="http://schemas.microsoft.com/office/drawing/2014/main" id="{141FF465-8F68-4670-BB06-AB40AB6A00BD}"/>
              </a:ext>
            </a:extLst>
          </p:cNvPr>
          <p:cNvPicPr>
            <a:picLocks noChangeAspect="1"/>
          </p:cNvPicPr>
          <p:nvPr/>
        </p:nvPicPr>
        <p:blipFill rotWithShape="1">
          <a:blip r:embed="rId2">
            <a:clrChange>
              <a:clrFrom>
                <a:srgbClr val="EFEFEF"/>
              </a:clrFrom>
              <a:clrTo>
                <a:srgbClr val="EFEFEF">
                  <a:alpha val="0"/>
                </a:srgbClr>
              </a:clrTo>
            </a:clrChange>
          </a:blip>
          <a:srcRect r="6890"/>
          <a:stretch/>
        </p:blipFill>
        <p:spPr>
          <a:xfrm>
            <a:off x="5253320" y="1326216"/>
            <a:ext cx="6784388" cy="4850747"/>
          </a:xfrm>
          <a:prstGeom prst="rect">
            <a:avLst/>
          </a:prstGeom>
        </p:spPr>
      </p:pic>
    </p:spTree>
    <p:extLst>
      <p:ext uri="{BB962C8B-B14F-4D97-AF65-F5344CB8AC3E}">
        <p14:creationId xmlns:p14="http://schemas.microsoft.com/office/powerpoint/2010/main" val="863801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1D8DE-0BC7-49CB-8467-F6F65179741D}"/>
              </a:ext>
            </a:extLst>
          </p:cNvPr>
          <p:cNvPicPr>
            <a:picLocks noChangeAspect="1"/>
          </p:cNvPicPr>
          <p:nvPr/>
        </p:nvPicPr>
        <p:blipFill>
          <a:blip r:embed="rId2"/>
          <a:stretch>
            <a:fillRect/>
          </a:stretch>
        </p:blipFill>
        <p:spPr>
          <a:xfrm>
            <a:off x="1" y="0"/>
            <a:ext cx="12216502" cy="6858000"/>
          </a:xfrm>
          <a:prstGeom prst="rect">
            <a:avLst/>
          </a:prstGeom>
        </p:spPr>
      </p:pic>
      <p:sp>
        <p:nvSpPr>
          <p:cNvPr id="2" name="Title 1">
            <a:extLst>
              <a:ext uri="{FF2B5EF4-FFF2-40B4-BE49-F238E27FC236}">
                <a16:creationId xmlns:a16="http://schemas.microsoft.com/office/drawing/2014/main" id="{95113A6E-310C-453B-A954-F2281DE9E23E}"/>
              </a:ext>
            </a:extLst>
          </p:cNvPr>
          <p:cNvSpPr>
            <a:spLocks noGrp="1"/>
          </p:cNvSpPr>
          <p:nvPr>
            <p:ph type="title"/>
          </p:nvPr>
        </p:nvSpPr>
        <p:spPr/>
        <p:txBody>
          <a:bodyPr/>
          <a:lstStyle/>
          <a:p>
            <a:r>
              <a:rPr lang="en-US" dirty="0">
                <a:latin typeface="Poor Richard" panose="02080502050505020702" pitchFamily="18" charset="0"/>
              </a:rPr>
              <a:t>To cull, or not to cull?</a:t>
            </a:r>
          </a:p>
        </p:txBody>
      </p:sp>
      <p:sp>
        <p:nvSpPr>
          <p:cNvPr id="3" name="Content Placeholder 2">
            <a:extLst>
              <a:ext uri="{FF2B5EF4-FFF2-40B4-BE49-F238E27FC236}">
                <a16:creationId xmlns:a16="http://schemas.microsoft.com/office/drawing/2014/main" id="{8526502E-EB98-4DDA-BDD7-754ECB7369E0}"/>
              </a:ext>
            </a:extLst>
          </p:cNvPr>
          <p:cNvSpPr>
            <a:spLocks noGrp="1"/>
          </p:cNvSpPr>
          <p:nvPr>
            <p:ph idx="1"/>
          </p:nvPr>
        </p:nvSpPr>
        <p:spPr/>
        <p:txBody>
          <a:bodyPr/>
          <a:lstStyle/>
          <a:p>
            <a:pPr marL="0" indent="0">
              <a:buNone/>
            </a:pPr>
            <a:r>
              <a:rPr lang="en-US" dirty="0"/>
              <a:t>Available forage on rangeland and pastures west of the Pecos River is becoming scarce.</a:t>
            </a:r>
          </a:p>
          <a:p>
            <a:pPr marL="0" indent="0">
              <a:buNone/>
            </a:pPr>
            <a:r>
              <a:rPr lang="en-US" dirty="0"/>
              <a:t>“Wheat hasn’t had the moisture to get the growth producers need for normal stocking rates. They’re having to rethink their plan. Some producers are culling. Those who aren’t probably need to be looking at their pastures and deciding when and what cattle to cull or whether they might be able to make the next rain.” </a:t>
            </a:r>
          </a:p>
          <a:p>
            <a:pPr marL="0" indent="0" algn="r">
              <a:buNone/>
            </a:pPr>
            <a:r>
              <a:rPr lang="en-US" dirty="0"/>
              <a:t>--Dr. Bruce Carpenter, livestock specialist for Texas A&amp;M </a:t>
            </a:r>
            <a:r>
              <a:rPr lang="en-US" dirty="0" err="1"/>
              <a:t>AgriLife</a:t>
            </a:r>
            <a:r>
              <a:rPr lang="en-US" dirty="0"/>
              <a:t> Extension Service </a:t>
            </a:r>
          </a:p>
          <a:p>
            <a:pPr marL="0" indent="0">
              <a:buNone/>
            </a:pPr>
            <a:endParaRPr lang="en-US" dirty="0"/>
          </a:p>
        </p:txBody>
      </p:sp>
    </p:spTree>
    <p:extLst>
      <p:ext uri="{BB962C8B-B14F-4D97-AF65-F5344CB8AC3E}">
        <p14:creationId xmlns:p14="http://schemas.microsoft.com/office/powerpoint/2010/main" val="1933267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933810-5BED-43E0-AA48-F18BC292BEE0}"/>
              </a:ext>
            </a:extLst>
          </p:cNvPr>
          <p:cNvPicPr>
            <a:picLocks noChangeAspect="1"/>
          </p:cNvPicPr>
          <p:nvPr/>
        </p:nvPicPr>
        <p:blipFill>
          <a:blip r:embed="rId2"/>
          <a:stretch>
            <a:fillRect/>
          </a:stretch>
        </p:blipFill>
        <p:spPr>
          <a:xfrm>
            <a:off x="0" y="0"/>
            <a:ext cx="5608215" cy="6858000"/>
          </a:xfrm>
          <a:prstGeom prst="rect">
            <a:avLst/>
          </a:prstGeom>
        </p:spPr>
      </p:pic>
      <p:sp>
        <p:nvSpPr>
          <p:cNvPr id="2" name="Title 1">
            <a:extLst>
              <a:ext uri="{FF2B5EF4-FFF2-40B4-BE49-F238E27FC236}">
                <a16:creationId xmlns:a16="http://schemas.microsoft.com/office/drawing/2014/main" id="{3E8F3915-E451-4D59-94B0-591B00EB3B42}"/>
              </a:ext>
            </a:extLst>
          </p:cNvPr>
          <p:cNvSpPr>
            <a:spLocks noGrp="1"/>
          </p:cNvSpPr>
          <p:nvPr>
            <p:ph type="title"/>
          </p:nvPr>
        </p:nvSpPr>
        <p:spPr>
          <a:xfrm>
            <a:off x="5934634" y="365125"/>
            <a:ext cx="5419165" cy="1325563"/>
          </a:xfrm>
        </p:spPr>
        <p:txBody>
          <a:bodyPr/>
          <a:lstStyle/>
          <a:p>
            <a:pPr algn="ctr"/>
            <a:r>
              <a:rPr lang="en-US" dirty="0">
                <a:latin typeface="Poor Richard" panose="02080502050505020702" pitchFamily="18" charset="0"/>
              </a:rPr>
              <a:t>No food on the range</a:t>
            </a:r>
          </a:p>
        </p:txBody>
      </p:sp>
      <p:sp>
        <p:nvSpPr>
          <p:cNvPr id="3" name="Content Placeholder 2">
            <a:extLst>
              <a:ext uri="{FF2B5EF4-FFF2-40B4-BE49-F238E27FC236}">
                <a16:creationId xmlns:a16="http://schemas.microsoft.com/office/drawing/2014/main" id="{C6F8E825-CFEA-4C7C-83FE-CCCFC4F846B2}"/>
              </a:ext>
            </a:extLst>
          </p:cNvPr>
          <p:cNvSpPr>
            <a:spLocks noGrp="1"/>
          </p:cNvSpPr>
          <p:nvPr>
            <p:ph idx="1"/>
          </p:nvPr>
        </p:nvSpPr>
        <p:spPr>
          <a:xfrm>
            <a:off x="5608214" y="1825625"/>
            <a:ext cx="5745585" cy="4351338"/>
          </a:xfrm>
        </p:spPr>
        <p:txBody>
          <a:bodyPr>
            <a:normAutofit lnSpcReduction="10000"/>
          </a:bodyPr>
          <a:lstStyle/>
          <a:p>
            <a:pPr marL="0" indent="0" algn="ctr">
              <a:buNone/>
            </a:pPr>
            <a:r>
              <a:rPr lang="en-US" dirty="0"/>
              <a:t>Many ranchers have had no choice but to send their animals to yards where they’re fattened up for market with grains. That speeds up the growing process and means the animals will go to market earlier than usual.</a:t>
            </a:r>
          </a:p>
          <a:p>
            <a:pPr marL="0" indent="0" algn="ctr">
              <a:buNone/>
            </a:pPr>
            <a:r>
              <a:rPr lang="en-US" dirty="0"/>
              <a:t>Some analysts also cite cheaper feed in Corn Belt states’ lots, which lowers input costs for feedlots, as another factor. </a:t>
            </a:r>
          </a:p>
        </p:txBody>
      </p:sp>
    </p:spTree>
    <p:extLst>
      <p:ext uri="{BB962C8B-B14F-4D97-AF65-F5344CB8AC3E}">
        <p14:creationId xmlns:p14="http://schemas.microsoft.com/office/powerpoint/2010/main" val="3446046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086BB-A18C-4E64-A0C9-2AF72E924F13}"/>
              </a:ext>
            </a:extLst>
          </p:cNvPr>
          <p:cNvPicPr>
            <a:picLocks noChangeAspect="1"/>
          </p:cNvPicPr>
          <p:nvPr/>
        </p:nvPicPr>
        <p:blipFill>
          <a:blip r:embed="rId2"/>
          <a:stretch>
            <a:fillRect/>
          </a:stretch>
        </p:blipFill>
        <p:spPr>
          <a:xfrm>
            <a:off x="0" y="0"/>
            <a:ext cx="3323432" cy="6858000"/>
          </a:xfrm>
          <a:prstGeom prst="rect">
            <a:avLst/>
          </a:prstGeom>
        </p:spPr>
      </p:pic>
      <p:sp>
        <p:nvSpPr>
          <p:cNvPr id="2" name="Title 1">
            <a:extLst>
              <a:ext uri="{FF2B5EF4-FFF2-40B4-BE49-F238E27FC236}">
                <a16:creationId xmlns:a16="http://schemas.microsoft.com/office/drawing/2014/main" id="{9B96E0CE-D1E1-4F98-ABA0-4EAC0795E388}"/>
              </a:ext>
            </a:extLst>
          </p:cNvPr>
          <p:cNvSpPr>
            <a:spLocks noGrp="1"/>
          </p:cNvSpPr>
          <p:nvPr>
            <p:ph type="title"/>
          </p:nvPr>
        </p:nvSpPr>
        <p:spPr>
          <a:xfrm>
            <a:off x="3323432" y="517711"/>
            <a:ext cx="10515600" cy="1325563"/>
          </a:xfrm>
        </p:spPr>
        <p:txBody>
          <a:bodyPr/>
          <a:lstStyle/>
          <a:p>
            <a:r>
              <a:rPr lang="en-US" dirty="0">
                <a:latin typeface="Poor Richard" panose="02080502050505020702" pitchFamily="18" charset="0"/>
              </a:rPr>
              <a:t>Breaking records!</a:t>
            </a:r>
          </a:p>
        </p:txBody>
      </p:sp>
      <p:sp>
        <p:nvSpPr>
          <p:cNvPr id="3" name="Content Placeholder 2">
            <a:extLst>
              <a:ext uri="{FF2B5EF4-FFF2-40B4-BE49-F238E27FC236}">
                <a16:creationId xmlns:a16="http://schemas.microsoft.com/office/drawing/2014/main" id="{6415ED9F-73BB-4A7B-9B15-A8F25DAECE0B}"/>
              </a:ext>
            </a:extLst>
          </p:cNvPr>
          <p:cNvSpPr>
            <a:spLocks noGrp="1"/>
          </p:cNvSpPr>
          <p:nvPr>
            <p:ph idx="1"/>
          </p:nvPr>
        </p:nvSpPr>
        <p:spPr>
          <a:xfrm>
            <a:off x="3323432" y="1825625"/>
            <a:ext cx="8030368" cy="4351338"/>
          </a:xfrm>
        </p:spPr>
        <p:txBody>
          <a:bodyPr/>
          <a:lstStyle/>
          <a:p>
            <a:pPr marL="0" indent="0">
              <a:buNone/>
            </a:pPr>
            <a:r>
              <a:rPr lang="en-US" dirty="0"/>
              <a:t>On day No. 126, the streak finally ended. From October 13 to February 16, Amarillo didn’t see a single drop of measurable rainfall — a record rainless streak that plunged much of the Panhandle into a dangerous drought. The dry spell, which shattered the previous record of 75 consecutive days without precipitation, got the tiniest reprieve when 1/100 of an inch fell. </a:t>
            </a:r>
          </a:p>
          <a:p>
            <a:pPr marL="0" indent="0">
              <a:buNone/>
            </a:pPr>
            <a:r>
              <a:rPr lang="en-US" dirty="0"/>
              <a:t>Some areas of the region went more than 130 days without any form of moisture this winter.</a:t>
            </a:r>
          </a:p>
        </p:txBody>
      </p:sp>
    </p:spTree>
    <p:extLst>
      <p:ext uri="{BB962C8B-B14F-4D97-AF65-F5344CB8AC3E}">
        <p14:creationId xmlns:p14="http://schemas.microsoft.com/office/powerpoint/2010/main" val="1022402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982333-37BC-499A-B6E4-55D8B1353CE7}"/>
              </a:ext>
            </a:extLst>
          </p:cNvPr>
          <p:cNvPicPr>
            <a:picLocks noChangeAspect="1"/>
          </p:cNvPicPr>
          <p:nvPr/>
        </p:nvPicPr>
        <p:blipFill>
          <a:blip r:embed="rId2"/>
          <a:stretch>
            <a:fillRect/>
          </a:stretch>
        </p:blipFill>
        <p:spPr>
          <a:xfrm>
            <a:off x="4958443" y="0"/>
            <a:ext cx="7233557" cy="6858000"/>
          </a:xfrm>
          <a:prstGeom prst="rect">
            <a:avLst/>
          </a:prstGeom>
        </p:spPr>
      </p:pic>
      <p:sp>
        <p:nvSpPr>
          <p:cNvPr id="2" name="Title 1">
            <a:extLst>
              <a:ext uri="{FF2B5EF4-FFF2-40B4-BE49-F238E27FC236}">
                <a16:creationId xmlns:a16="http://schemas.microsoft.com/office/drawing/2014/main" id="{14527FFB-7033-43C2-84B5-9B6D52F21642}"/>
              </a:ext>
            </a:extLst>
          </p:cNvPr>
          <p:cNvSpPr>
            <a:spLocks noGrp="1"/>
          </p:cNvSpPr>
          <p:nvPr>
            <p:ph type="title"/>
          </p:nvPr>
        </p:nvSpPr>
        <p:spPr>
          <a:xfrm>
            <a:off x="336176" y="519953"/>
            <a:ext cx="10515600" cy="1325563"/>
          </a:xfrm>
        </p:spPr>
        <p:txBody>
          <a:bodyPr>
            <a:normAutofit/>
          </a:bodyPr>
          <a:lstStyle/>
          <a:p>
            <a:r>
              <a:rPr lang="en-US" sz="4800" dirty="0">
                <a:latin typeface="Poor Richard" panose="02080502050505020702" pitchFamily="18" charset="0"/>
              </a:rPr>
              <a:t>Feeding a lot sooner</a:t>
            </a:r>
          </a:p>
        </p:txBody>
      </p:sp>
      <p:sp>
        <p:nvSpPr>
          <p:cNvPr id="4" name="Rectangle 1">
            <a:extLst>
              <a:ext uri="{FF2B5EF4-FFF2-40B4-BE49-F238E27FC236}">
                <a16:creationId xmlns:a16="http://schemas.microsoft.com/office/drawing/2014/main" id="{65505F67-FF50-4366-BA5F-5CF0AEA5C899}"/>
              </a:ext>
            </a:extLst>
          </p:cNvPr>
          <p:cNvSpPr>
            <a:spLocks noGrp="1" noChangeArrowheads="1"/>
          </p:cNvSpPr>
          <p:nvPr>
            <p:ph idx="1"/>
          </p:nvPr>
        </p:nvSpPr>
        <p:spPr bwMode="auto">
          <a:xfrm>
            <a:off x="667871" y="2009451"/>
            <a:ext cx="4531658" cy="38779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dirty="0"/>
              <a:t>Ranchers sent nearly 1% more cattle to U.S. feedlots in December than the same time a year earlier, topping analysts’ predictions. And more heifers are entering </a:t>
            </a:r>
            <a:r>
              <a:rPr lang="en-US" altLang="en-US" dirty="0" err="1"/>
              <a:t>feedyards</a:t>
            </a:r>
            <a:r>
              <a:rPr lang="en-US" altLang="en-US" dirty="0"/>
              <a:t>, suggesting that the rate of herd expansion is slowing.</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dirty="0"/>
          </a:p>
        </p:txBody>
      </p:sp>
    </p:spTree>
    <p:extLst>
      <p:ext uri="{BB962C8B-B14F-4D97-AF65-F5344CB8AC3E}">
        <p14:creationId xmlns:p14="http://schemas.microsoft.com/office/powerpoint/2010/main" val="465201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1F7DB-DA73-4D16-BBF8-9E07B4FF4C91}"/>
              </a:ext>
            </a:extLst>
          </p:cNvPr>
          <p:cNvPicPr>
            <a:picLocks noChangeAspect="1"/>
          </p:cNvPicPr>
          <p:nvPr/>
        </p:nvPicPr>
        <p:blipFill>
          <a:blip r:embed="rId2"/>
          <a:stretch>
            <a:fillRect/>
          </a:stretch>
        </p:blipFill>
        <p:spPr>
          <a:xfrm>
            <a:off x="3344115" y="2724150"/>
            <a:ext cx="8372475" cy="4133850"/>
          </a:xfrm>
          <a:prstGeom prst="rect">
            <a:avLst/>
          </a:prstGeom>
        </p:spPr>
      </p:pic>
      <p:sp>
        <p:nvSpPr>
          <p:cNvPr id="2" name="Title 1">
            <a:extLst>
              <a:ext uri="{FF2B5EF4-FFF2-40B4-BE49-F238E27FC236}">
                <a16:creationId xmlns:a16="http://schemas.microsoft.com/office/drawing/2014/main" id="{DA5D2769-FB5D-42E3-83A6-F7D200ECB3AC}"/>
              </a:ext>
            </a:extLst>
          </p:cNvPr>
          <p:cNvSpPr>
            <a:spLocks noGrp="1"/>
          </p:cNvSpPr>
          <p:nvPr>
            <p:ph type="title"/>
          </p:nvPr>
        </p:nvSpPr>
        <p:spPr/>
        <p:txBody>
          <a:bodyPr/>
          <a:lstStyle/>
          <a:p>
            <a:r>
              <a:rPr lang="en-US" dirty="0">
                <a:latin typeface="Poor Richard" panose="02080502050505020702" pitchFamily="18" charset="0"/>
              </a:rPr>
              <a:t>1% might not sound like much, but…</a:t>
            </a:r>
          </a:p>
        </p:txBody>
      </p:sp>
      <p:sp>
        <p:nvSpPr>
          <p:cNvPr id="3" name="Content Placeholder 2">
            <a:extLst>
              <a:ext uri="{FF2B5EF4-FFF2-40B4-BE49-F238E27FC236}">
                <a16:creationId xmlns:a16="http://schemas.microsoft.com/office/drawing/2014/main" id="{33B91536-A013-4E31-8EB1-0B6681219B8A}"/>
              </a:ext>
            </a:extLst>
          </p:cNvPr>
          <p:cNvSpPr>
            <a:spLocks noGrp="1"/>
          </p:cNvSpPr>
          <p:nvPr>
            <p:ph idx="1"/>
          </p:nvPr>
        </p:nvSpPr>
        <p:spPr>
          <a:xfrm>
            <a:off x="838200" y="1606364"/>
            <a:ext cx="10515600" cy="4351338"/>
          </a:xfrm>
        </p:spPr>
        <p:txBody>
          <a:bodyPr/>
          <a:lstStyle/>
          <a:p>
            <a:pPr marL="0" indent="0">
              <a:buNone/>
            </a:pPr>
            <a:r>
              <a:rPr lang="en-US" dirty="0"/>
              <a:t>Amid the dryness, farmers placed 1.82 million cattle in feedlots in February, up 7.3% from the prior year, according to a USDA report released March 23. Placements in previous months were also higher, including a notable 14% jump in November.</a:t>
            </a:r>
          </a:p>
        </p:txBody>
      </p:sp>
    </p:spTree>
    <p:extLst>
      <p:ext uri="{BB962C8B-B14F-4D97-AF65-F5344CB8AC3E}">
        <p14:creationId xmlns:p14="http://schemas.microsoft.com/office/powerpoint/2010/main" val="3992845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9CDB6B-AB73-46CA-BA68-978E8C945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113" y="860612"/>
            <a:ext cx="7313887" cy="5997388"/>
          </a:xfrm>
          <a:prstGeom prst="rect">
            <a:avLst/>
          </a:prstGeom>
        </p:spPr>
      </p:pic>
      <p:sp>
        <p:nvSpPr>
          <p:cNvPr id="2" name="Title 1">
            <a:extLst>
              <a:ext uri="{FF2B5EF4-FFF2-40B4-BE49-F238E27FC236}">
                <a16:creationId xmlns:a16="http://schemas.microsoft.com/office/drawing/2014/main" id="{63D32966-6FBE-4FA8-A81A-FE843F24E679}"/>
              </a:ext>
            </a:extLst>
          </p:cNvPr>
          <p:cNvSpPr>
            <a:spLocks noGrp="1"/>
          </p:cNvSpPr>
          <p:nvPr>
            <p:ph type="title"/>
          </p:nvPr>
        </p:nvSpPr>
        <p:spPr>
          <a:xfrm>
            <a:off x="286871" y="678730"/>
            <a:ext cx="10515600" cy="1325563"/>
          </a:xfrm>
        </p:spPr>
        <p:txBody>
          <a:bodyPr/>
          <a:lstStyle/>
          <a:p>
            <a:r>
              <a:rPr lang="en-US" dirty="0">
                <a:latin typeface="Poor Richard" panose="02080502050505020702" pitchFamily="18" charset="0"/>
              </a:rPr>
              <a:t>What does it mean?</a:t>
            </a:r>
          </a:p>
        </p:txBody>
      </p:sp>
      <p:sp>
        <p:nvSpPr>
          <p:cNvPr id="4" name="Rectangle 1">
            <a:extLst>
              <a:ext uri="{FF2B5EF4-FFF2-40B4-BE49-F238E27FC236}">
                <a16:creationId xmlns:a16="http://schemas.microsoft.com/office/drawing/2014/main" id="{B5754EAA-C410-4E8A-8270-1274F61263E9}"/>
              </a:ext>
            </a:extLst>
          </p:cNvPr>
          <p:cNvSpPr>
            <a:spLocks noGrp="1" noChangeArrowheads="1"/>
          </p:cNvSpPr>
          <p:nvPr>
            <p:ph idx="1"/>
          </p:nvPr>
        </p:nvSpPr>
        <p:spPr bwMode="auto">
          <a:xfrm>
            <a:off x="286871" y="2075594"/>
            <a:ext cx="4697393" cy="3385542"/>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rgbClr val="000000"/>
                </a:solidFill>
                <a:effectLst/>
                <a:latin typeface="Poor Richard" panose="02080502050505020702" pitchFamily="18" charset="0"/>
              </a:rPr>
              <a:t>"</a:t>
            </a:r>
            <a:r>
              <a:rPr lang="en-US" altLang="en-US" sz="3600" dirty="0">
                <a:latin typeface="Poor Richard" panose="02080502050505020702" pitchFamily="18" charset="0"/>
              </a:rPr>
              <a:t>The big placement figure tells you that we're going to have big numbers of cattle coming at us for the foreseeable future." </a:t>
            </a:r>
          </a:p>
          <a:p>
            <a:pPr marL="0" marR="0" lvl="0" indent="0" algn="r" defTabSz="914400" rtl="0" eaLnBrk="0" fontAlgn="base" latinLnBrk="0" hangingPunct="0">
              <a:lnSpc>
                <a:spcPct val="100000"/>
              </a:lnSpc>
              <a:spcBef>
                <a:spcPct val="0"/>
              </a:spcBef>
              <a:spcAft>
                <a:spcPct val="0"/>
              </a:spcAft>
              <a:buClrTx/>
              <a:buSzTx/>
              <a:buFontTx/>
              <a:buNone/>
              <a:tabLst/>
            </a:pPr>
            <a:endParaRPr lang="en-US" altLang="en-US" sz="2000" dirty="0"/>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2000" dirty="0"/>
              <a:t>-- U.S. Commodities President, Don </a:t>
            </a:r>
            <a:r>
              <a:rPr lang="en-US" altLang="en-US" sz="2000" dirty="0" err="1"/>
              <a:t>Roose</a:t>
            </a:r>
            <a:r>
              <a:rPr lang="en-US" altLang="en-US" sz="2000" dirty="0"/>
              <a:t>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889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CDAA7B-4A93-4499-87C8-7FCE7A0A705C}"/>
              </a:ext>
            </a:extLst>
          </p:cNvPr>
          <p:cNvPicPr>
            <a:picLocks noChangeAspect="1"/>
          </p:cNvPicPr>
          <p:nvPr/>
        </p:nvPicPr>
        <p:blipFill>
          <a:blip r:embed="rId2"/>
          <a:stretch>
            <a:fillRect/>
          </a:stretch>
        </p:blipFill>
        <p:spPr>
          <a:xfrm>
            <a:off x="3030071" y="0"/>
            <a:ext cx="9161929" cy="6902593"/>
          </a:xfrm>
          <a:prstGeom prst="rect">
            <a:avLst/>
          </a:prstGeom>
        </p:spPr>
      </p:pic>
      <p:sp>
        <p:nvSpPr>
          <p:cNvPr id="2" name="Title 1">
            <a:extLst>
              <a:ext uri="{FF2B5EF4-FFF2-40B4-BE49-F238E27FC236}">
                <a16:creationId xmlns:a16="http://schemas.microsoft.com/office/drawing/2014/main" id="{DF7737B1-0617-4536-BC6C-E7E6A4D7BC63}"/>
              </a:ext>
            </a:extLst>
          </p:cNvPr>
          <p:cNvSpPr>
            <a:spLocks noGrp="1"/>
          </p:cNvSpPr>
          <p:nvPr>
            <p:ph type="title"/>
          </p:nvPr>
        </p:nvSpPr>
        <p:spPr/>
        <p:txBody>
          <a:bodyPr/>
          <a:lstStyle/>
          <a:p>
            <a:r>
              <a:rPr lang="en-US" dirty="0">
                <a:latin typeface="Poor Richard" panose="02080502050505020702" pitchFamily="18" charset="0"/>
              </a:rPr>
              <a:t>Won’t a glut drive down prices?</a:t>
            </a:r>
          </a:p>
        </p:txBody>
      </p:sp>
      <p:sp>
        <p:nvSpPr>
          <p:cNvPr id="3" name="Content Placeholder 2">
            <a:extLst>
              <a:ext uri="{FF2B5EF4-FFF2-40B4-BE49-F238E27FC236}">
                <a16:creationId xmlns:a16="http://schemas.microsoft.com/office/drawing/2014/main" id="{5B8893D4-20EA-4553-AB10-47453D98D789}"/>
              </a:ext>
            </a:extLst>
          </p:cNvPr>
          <p:cNvSpPr>
            <a:spLocks noGrp="1"/>
          </p:cNvSpPr>
          <p:nvPr>
            <p:ph idx="1"/>
          </p:nvPr>
        </p:nvSpPr>
        <p:spPr>
          <a:xfrm>
            <a:off x="838200" y="1825625"/>
            <a:ext cx="7194176" cy="4351338"/>
          </a:xfrm>
        </p:spPr>
        <p:txBody>
          <a:bodyPr/>
          <a:lstStyle/>
          <a:p>
            <a:pPr marL="0" indent="0" algn="ctr">
              <a:buNone/>
            </a:pPr>
            <a:r>
              <a:rPr lang="en-US" dirty="0"/>
              <a:t>Retail-beef prices tend to lag behind the futures market. In the second quarter, cattle prices will probably be about 20% lower than last year, while retail beef will be down about 9 %.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00200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A588AD-7D74-4C2B-BFDB-73422796F0DF}"/>
              </a:ext>
            </a:extLst>
          </p:cNvPr>
          <p:cNvPicPr>
            <a:picLocks noChangeAspect="1"/>
          </p:cNvPicPr>
          <p:nvPr/>
        </p:nvPicPr>
        <p:blipFill>
          <a:blip r:embed="rId2"/>
          <a:stretch>
            <a:fillRect/>
          </a:stretch>
        </p:blipFill>
        <p:spPr>
          <a:xfrm>
            <a:off x="4833416" y="1328597"/>
            <a:ext cx="7155440" cy="4200806"/>
          </a:xfrm>
          <a:prstGeom prst="rect">
            <a:avLst/>
          </a:prstGeom>
        </p:spPr>
      </p:pic>
      <p:sp>
        <p:nvSpPr>
          <p:cNvPr id="2" name="Title 1">
            <a:extLst>
              <a:ext uri="{FF2B5EF4-FFF2-40B4-BE49-F238E27FC236}">
                <a16:creationId xmlns:a16="http://schemas.microsoft.com/office/drawing/2014/main" id="{A8FFA8E7-1963-4B78-A86A-757133AF3E6F}"/>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7694350A-2231-4CBA-90F2-9B2D338B4FF1}"/>
              </a:ext>
            </a:extLst>
          </p:cNvPr>
          <p:cNvSpPr>
            <a:spLocks noGrp="1"/>
          </p:cNvSpPr>
          <p:nvPr>
            <p:ph idx="1"/>
          </p:nvPr>
        </p:nvSpPr>
        <p:spPr>
          <a:xfrm>
            <a:off x="143435" y="570565"/>
            <a:ext cx="5504329" cy="5922309"/>
          </a:xfrm>
        </p:spPr>
        <p:txBody>
          <a:bodyPr>
            <a:normAutofit fontScale="92500"/>
          </a:bodyPr>
          <a:lstStyle/>
          <a:p>
            <a:pPr marL="0" indent="0">
              <a:buNone/>
            </a:pPr>
            <a:r>
              <a:rPr lang="en-US" sz="3600" dirty="0">
                <a:latin typeface="Poor Richard" panose="02080502050505020702" pitchFamily="18" charset="0"/>
              </a:rPr>
              <a:t>“Still, lower prices may not last long if they entice more buying. Global demand for beef is still strong, the U.S. economy is humming along, and consumer satisfaction is high. All that points to how confident the consumer feels and how willing people are to part with their dollars and spend money on a premium protein, like beef.”</a:t>
            </a:r>
          </a:p>
          <a:p>
            <a:pPr marL="0" indent="0" algn="r">
              <a:buNone/>
            </a:pPr>
            <a:r>
              <a:rPr lang="en-US" dirty="0"/>
              <a:t>--</a:t>
            </a:r>
            <a:r>
              <a:rPr lang="en-US" dirty="0" err="1"/>
              <a:t>Altin</a:t>
            </a:r>
            <a:r>
              <a:rPr lang="en-US" dirty="0"/>
              <a:t> </a:t>
            </a:r>
            <a:r>
              <a:rPr lang="en-US" dirty="0" err="1"/>
              <a:t>Kalo</a:t>
            </a:r>
            <a:r>
              <a:rPr lang="en-US" dirty="0"/>
              <a:t>, an analyst at Steiner Consulting</a:t>
            </a:r>
          </a:p>
        </p:txBody>
      </p:sp>
    </p:spTree>
    <p:extLst>
      <p:ext uri="{BB962C8B-B14F-4D97-AF65-F5344CB8AC3E}">
        <p14:creationId xmlns:p14="http://schemas.microsoft.com/office/powerpoint/2010/main" val="2308816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6B115-F3D5-4C90-A48D-A502868AA6E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69E2DE-1BE8-4206-918E-44F2A40F0B32}"/>
              </a:ext>
            </a:extLst>
          </p:cNvPr>
          <p:cNvSpPr>
            <a:spLocks noGrp="1"/>
          </p:cNvSpPr>
          <p:nvPr>
            <p:ph type="title"/>
          </p:nvPr>
        </p:nvSpPr>
        <p:spPr/>
        <p:txBody>
          <a:bodyPr/>
          <a:lstStyle/>
          <a:p>
            <a:r>
              <a:rPr lang="en-US" dirty="0">
                <a:latin typeface="Poor Richard" panose="02080502050505020702" pitchFamily="18" charset="0"/>
              </a:rPr>
              <a:t>More than just beef</a:t>
            </a:r>
          </a:p>
        </p:txBody>
      </p:sp>
      <p:sp>
        <p:nvSpPr>
          <p:cNvPr id="3" name="Content Placeholder 2">
            <a:extLst>
              <a:ext uri="{FF2B5EF4-FFF2-40B4-BE49-F238E27FC236}">
                <a16:creationId xmlns:a16="http://schemas.microsoft.com/office/drawing/2014/main" id="{293E73C8-7CD0-4919-A542-C09EA4CE9A56}"/>
              </a:ext>
            </a:extLst>
          </p:cNvPr>
          <p:cNvSpPr>
            <a:spLocks noGrp="1"/>
          </p:cNvSpPr>
          <p:nvPr>
            <p:ph idx="1"/>
          </p:nvPr>
        </p:nvSpPr>
        <p:spPr/>
        <p:txBody>
          <a:bodyPr/>
          <a:lstStyle/>
          <a:p>
            <a:pPr marL="0" indent="0">
              <a:buNone/>
            </a:pPr>
            <a:r>
              <a:rPr lang="en-US" dirty="0"/>
              <a:t>It’s likely Texas will become a Top 5 milk producing state in the nation this year, passing Pennsylvania, but where that milk is produced has shifted dramatically over the past four decades.</a:t>
            </a:r>
          </a:p>
          <a:p>
            <a:pPr marL="0" indent="0">
              <a:buNone/>
            </a:pPr>
            <a:endParaRPr lang="en-US" dirty="0"/>
          </a:p>
        </p:txBody>
      </p:sp>
    </p:spTree>
    <p:extLst>
      <p:ext uri="{BB962C8B-B14F-4D97-AF65-F5344CB8AC3E}">
        <p14:creationId xmlns:p14="http://schemas.microsoft.com/office/powerpoint/2010/main" val="300290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4ACC4-981C-4B97-A65D-417D97BFF666}"/>
              </a:ext>
            </a:extLst>
          </p:cNvPr>
          <p:cNvPicPr>
            <a:picLocks noChangeAspect="1"/>
          </p:cNvPicPr>
          <p:nvPr/>
        </p:nvPicPr>
        <p:blipFill>
          <a:blip r:embed="rId2"/>
          <a:stretch>
            <a:fillRect/>
          </a:stretch>
        </p:blipFill>
        <p:spPr>
          <a:xfrm>
            <a:off x="0" y="0"/>
            <a:ext cx="5325035" cy="6804211"/>
          </a:xfrm>
          <a:prstGeom prst="rect">
            <a:avLst/>
          </a:prstGeom>
        </p:spPr>
      </p:pic>
      <p:sp>
        <p:nvSpPr>
          <p:cNvPr id="2" name="Title 1">
            <a:extLst>
              <a:ext uri="{FF2B5EF4-FFF2-40B4-BE49-F238E27FC236}">
                <a16:creationId xmlns:a16="http://schemas.microsoft.com/office/drawing/2014/main" id="{8CEDAF26-61BF-4289-99E2-23700EC2504C}"/>
              </a:ext>
            </a:extLst>
          </p:cNvPr>
          <p:cNvSpPr>
            <a:spLocks noGrp="1"/>
          </p:cNvSpPr>
          <p:nvPr>
            <p:ph type="title"/>
          </p:nvPr>
        </p:nvSpPr>
        <p:spPr>
          <a:xfrm>
            <a:off x="4876798" y="365125"/>
            <a:ext cx="6477001" cy="1325563"/>
          </a:xfrm>
        </p:spPr>
        <p:txBody>
          <a:bodyPr/>
          <a:lstStyle/>
          <a:p>
            <a:r>
              <a:rPr lang="en-US" dirty="0">
                <a:latin typeface="Poor Richard" panose="02080502050505020702" pitchFamily="18" charset="0"/>
              </a:rPr>
              <a:t>The 80s. Big Hair. Big Dairy.</a:t>
            </a:r>
          </a:p>
        </p:txBody>
      </p:sp>
      <p:sp>
        <p:nvSpPr>
          <p:cNvPr id="3" name="Content Placeholder 2">
            <a:extLst>
              <a:ext uri="{FF2B5EF4-FFF2-40B4-BE49-F238E27FC236}">
                <a16:creationId xmlns:a16="http://schemas.microsoft.com/office/drawing/2014/main" id="{9034EF76-D4F9-4CD7-8AA0-918A05E22D27}"/>
              </a:ext>
            </a:extLst>
          </p:cNvPr>
          <p:cNvSpPr>
            <a:spLocks noGrp="1"/>
          </p:cNvSpPr>
          <p:nvPr>
            <p:ph idx="1"/>
          </p:nvPr>
        </p:nvSpPr>
        <p:spPr>
          <a:xfrm>
            <a:off x="4876800" y="1825625"/>
            <a:ext cx="6477000" cy="4351338"/>
          </a:xfrm>
        </p:spPr>
        <p:txBody>
          <a:bodyPr/>
          <a:lstStyle/>
          <a:p>
            <a:pPr marL="0" indent="0" algn="ctr">
              <a:buNone/>
            </a:pPr>
            <a:r>
              <a:rPr lang="en-US" dirty="0"/>
              <a:t>In 1980, almost 25 percent of TX milk was produced in Northeast Texas. Hopkins County was the dairy capital of the state and produced 16 percent of the state’s 3.5 billion pounds of milk that year. By 1990 Central and Northeast TX produced 57% of the state’s milk.</a:t>
            </a:r>
          </a:p>
          <a:p>
            <a:pPr marL="0" indent="0">
              <a:buNone/>
            </a:pPr>
            <a:endParaRPr lang="en-US" dirty="0"/>
          </a:p>
        </p:txBody>
      </p:sp>
    </p:spTree>
    <p:extLst>
      <p:ext uri="{BB962C8B-B14F-4D97-AF65-F5344CB8AC3E}">
        <p14:creationId xmlns:p14="http://schemas.microsoft.com/office/powerpoint/2010/main" val="858249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0A46D5-9295-4C8B-B005-6237D12498BF}"/>
              </a:ext>
            </a:extLst>
          </p:cNvPr>
          <p:cNvPicPr>
            <a:picLocks noChangeAspect="1"/>
          </p:cNvPicPr>
          <p:nvPr/>
        </p:nvPicPr>
        <p:blipFill>
          <a:blip r:embed="rId2"/>
          <a:stretch>
            <a:fillRect/>
          </a:stretch>
        </p:blipFill>
        <p:spPr>
          <a:xfrm>
            <a:off x="0" y="0"/>
            <a:ext cx="12242801" cy="6858000"/>
          </a:xfrm>
          <a:prstGeom prst="rect">
            <a:avLst/>
          </a:prstGeom>
        </p:spPr>
      </p:pic>
      <p:sp>
        <p:nvSpPr>
          <p:cNvPr id="2" name="Title 1">
            <a:extLst>
              <a:ext uri="{FF2B5EF4-FFF2-40B4-BE49-F238E27FC236}">
                <a16:creationId xmlns:a16="http://schemas.microsoft.com/office/drawing/2014/main" id="{CE90E6D0-5707-428B-BC8F-4A48472ED65E}"/>
              </a:ext>
            </a:extLst>
          </p:cNvPr>
          <p:cNvSpPr>
            <a:spLocks noGrp="1"/>
          </p:cNvSpPr>
          <p:nvPr>
            <p:ph type="title"/>
          </p:nvPr>
        </p:nvSpPr>
        <p:spPr>
          <a:xfrm>
            <a:off x="838200" y="18255"/>
            <a:ext cx="10515600" cy="1325563"/>
          </a:xfrm>
        </p:spPr>
        <p:txBody>
          <a:bodyPr/>
          <a:lstStyle/>
          <a:p>
            <a:r>
              <a:rPr lang="en-US" dirty="0"/>
              <a:t> </a:t>
            </a:r>
          </a:p>
        </p:txBody>
      </p:sp>
      <p:sp>
        <p:nvSpPr>
          <p:cNvPr id="3" name="Content Placeholder 2">
            <a:extLst>
              <a:ext uri="{FF2B5EF4-FFF2-40B4-BE49-F238E27FC236}">
                <a16:creationId xmlns:a16="http://schemas.microsoft.com/office/drawing/2014/main" id="{F1536809-B101-4CCC-BAA1-B2DA085C3500}"/>
              </a:ext>
            </a:extLst>
          </p:cNvPr>
          <p:cNvSpPr>
            <a:spLocks noGrp="1"/>
          </p:cNvSpPr>
          <p:nvPr>
            <p:ph idx="1"/>
          </p:nvPr>
        </p:nvSpPr>
        <p:spPr>
          <a:xfrm>
            <a:off x="6121400" y="373342"/>
            <a:ext cx="5688106" cy="4351338"/>
          </a:xfrm>
        </p:spPr>
        <p:txBody>
          <a:bodyPr/>
          <a:lstStyle/>
          <a:p>
            <a:pPr marL="0" indent="0" algn="ctr">
              <a:buNone/>
            </a:pPr>
            <a:r>
              <a:rPr lang="en-US" dirty="0"/>
              <a:t>Dairy production in Northeast Texas rapidly declined over the next two decades as milk production moved west to a region that accounted for less than 1% of production in 1980 – the Panhandle.</a:t>
            </a:r>
          </a:p>
          <a:p>
            <a:pPr marL="0" indent="0">
              <a:buNone/>
            </a:pPr>
            <a:endParaRPr lang="en-US" dirty="0"/>
          </a:p>
        </p:txBody>
      </p:sp>
    </p:spTree>
    <p:extLst>
      <p:ext uri="{BB962C8B-B14F-4D97-AF65-F5344CB8AC3E}">
        <p14:creationId xmlns:p14="http://schemas.microsoft.com/office/powerpoint/2010/main" val="2066811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C840CA-7284-4607-9C7B-39D02BA93C64}"/>
              </a:ext>
            </a:extLst>
          </p:cNvPr>
          <p:cNvPicPr>
            <a:picLocks noChangeAspect="1"/>
          </p:cNvPicPr>
          <p:nvPr/>
        </p:nvPicPr>
        <p:blipFill rotWithShape="1">
          <a:blip r:embed="rId2"/>
          <a:srcRect r="4653"/>
          <a:stretch/>
        </p:blipFill>
        <p:spPr>
          <a:xfrm>
            <a:off x="0" y="365125"/>
            <a:ext cx="6339065" cy="6265333"/>
          </a:xfrm>
          <a:prstGeom prst="rect">
            <a:avLst/>
          </a:prstGeom>
        </p:spPr>
      </p:pic>
      <p:sp>
        <p:nvSpPr>
          <p:cNvPr id="2" name="Title 1">
            <a:extLst>
              <a:ext uri="{FF2B5EF4-FFF2-40B4-BE49-F238E27FC236}">
                <a16:creationId xmlns:a16="http://schemas.microsoft.com/office/drawing/2014/main" id="{E04D150F-B653-4036-95D7-E18F1BEBE27D}"/>
              </a:ext>
            </a:extLst>
          </p:cNvPr>
          <p:cNvSpPr>
            <a:spLocks noGrp="1"/>
          </p:cNvSpPr>
          <p:nvPr>
            <p:ph type="title"/>
          </p:nvPr>
        </p:nvSpPr>
        <p:spPr>
          <a:xfrm>
            <a:off x="6576130" y="365125"/>
            <a:ext cx="4777669" cy="1325563"/>
          </a:xfrm>
        </p:spPr>
        <p:txBody>
          <a:bodyPr/>
          <a:lstStyle/>
          <a:p>
            <a:pPr algn="ctr"/>
            <a:r>
              <a:rPr lang="en-US" dirty="0">
                <a:latin typeface="Poor Richard" panose="02080502050505020702" pitchFamily="18" charset="0"/>
              </a:rPr>
              <a:t>Dairy on the </a:t>
            </a:r>
            <a:r>
              <a:rPr lang="en-US" dirty="0" err="1">
                <a:latin typeface="Poor Richard" panose="02080502050505020702" pitchFamily="18" charset="0"/>
              </a:rPr>
              <a:t>moove</a:t>
            </a:r>
            <a:endParaRPr lang="en-US" dirty="0">
              <a:latin typeface="Poor Richard" panose="02080502050505020702" pitchFamily="18" charset="0"/>
            </a:endParaRPr>
          </a:p>
        </p:txBody>
      </p:sp>
      <p:sp>
        <p:nvSpPr>
          <p:cNvPr id="3" name="Content Placeholder 2">
            <a:extLst>
              <a:ext uri="{FF2B5EF4-FFF2-40B4-BE49-F238E27FC236}">
                <a16:creationId xmlns:a16="http://schemas.microsoft.com/office/drawing/2014/main" id="{D16D391A-A003-461F-B537-9C556B38C967}"/>
              </a:ext>
            </a:extLst>
          </p:cNvPr>
          <p:cNvSpPr>
            <a:spLocks noGrp="1"/>
          </p:cNvSpPr>
          <p:nvPr>
            <p:ph idx="1"/>
          </p:nvPr>
        </p:nvSpPr>
        <p:spPr>
          <a:xfrm>
            <a:off x="6576131" y="1748959"/>
            <a:ext cx="4540602" cy="4351338"/>
          </a:xfrm>
        </p:spPr>
        <p:txBody>
          <a:bodyPr/>
          <a:lstStyle/>
          <a:p>
            <a:pPr marL="0" indent="0" algn="ctr">
              <a:buNone/>
            </a:pPr>
            <a:r>
              <a:rPr lang="en-US" dirty="0"/>
              <a:t>Heavy rainfall, animal welfare, quality of life for producers, the economics of production and other factors all contributed to the move from East Texas.</a:t>
            </a:r>
          </a:p>
          <a:p>
            <a:pPr marL="0" indent="0">
              <a:buNone/>
            </a:pPr>
            <a:endParaRPr lang="en-US" dirty="0"/>
          </a:p>
        </p:txBody>
      </p:sp>
    </p:spTree>
    <p:extLst>
      <p:ext uri="{BB962C8B-B14F-4D97-AF65-F5344CB8AC3E}">
        <p14:creationId xmlns:p14="http://schemas.microsoft.com/office/powerpoint/2010/main" val="4143729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CC5E-1B0F-4E3B-A1B5-7748C93BA255}"/>
              </a:ext>
            </a:extLst>
          </p:cNvPr>
          <p:cNvSpPr>
            <a:spLocks noGrp="1"/>
          </p:cNvSpPr>
          <p:nvPr>
            <p:ph type="title"/>
          </p:nvPr>
        </p:nvSpPr>
        <p:spPr/>
        <p:txBody>
          <a:bodyPr/>
          <a:lstStyle/>
          <a:p>
            <a:r>
              <a:rPr lang="en-US" dirty="0">
                <a:latin typeface="Poor Richard" panose="02080502050505020702" pitchFamily="18" charset="0"/>
              </a:rPr>
              <a:t>Too wet for dairy?</a:t>
            </a:r>
          </a:p>
        </p:txBody>
      </p:sp>
      <p:sp>
        <p:nvSpPr>
          <p:cNvPr id="3" name="Content Placeholder 2">
            <a:extLst>
              <a:ext uri="{FF2B5EF4-FFF2-40B4-BE49-F238E27FC236}">
                <a16:creationId xmlns:a16="http://schemas.microsoft.com/office/drawing/2014/main" id="{E4AEA94B-712D-44E4-8417-36DECDCC0295}"/>
              </a:ext>
            </a:extLst>
          </p:cNvPr>
          <p:cNvSpPr>
            <a:spLocks noGrp="1"/>
          </p:cNvSpPr>
          <p:nvPr>
            <p:ph idx="1"/>
          </p:nvPr>
        </p:nvSpPr>
        <p:spPr>
          <a:xfrm>
            <a:off x="838200" y="1825625"/>
            <a:ext cx="4558862" cy="4351338"/>
          </a:xfrm>
        </p:spPr>
        <p:txBody>
          <a:bodyPr>
            <a:normAutofit/>
          </a:bodyPr>
          <a:lstStyle/>
          <a:p>
            <a:pPr marL="0" indent="0">
              <a:buNone/>
            </a:pPr>
            <a:r>
              <a:rPr lang="en-US" dirty="0"/>
              <a:t>East Texas weather, including up to 50 inches of annual rainfall, heat and humidity, affects cows and can reduce herd production significantly, including milk pounds and fertility rates. </a:t>
            </a:r>
          </a:p>
        </p:txBody>
      </p:sp>
      <p:pic>
        <p:nvPicPr>
          <p:cNvPr id="4" name="Picture 3">
            <a:extLst>
              <a:ext uri="{FF2B5EF4-FFF2-40B4-BE49-F238E27FC236}">
                <a16:creationId xmlns:a16="http://schemas.microsoft.com/office/drawing/2014/main" id="{8747A28E-2C64-4858-8E30-66F42B70196D}"/>
              </a:ext>
            </a:extLst>
          </p:cNvPr>
          <p:cNvPicPr>
            <a:picLocks noChangeAspect="1"/>
          </p:cNvPicPr>
          <p:nvPr/>
        </p:nvPicPr>
        <p:blipFill>
          <a:blip r:embed="rId2">
            <a:clrChange>
              <a:clrFrom>
                <a:srgbClr val="625658"/>
              </a:clrFrom>
              <a:clrTo>
                <a:srgbClr val="625658">
                  <a:alpha val="0"/>
                </a:srgbClr>
              </a:clrTo>
            </a:clrChange>
          </a:blip>
          <a:stretch>
            <a:fillRect/>
          </a:stretch>
        </p:blipFill>
        <p:spPr>
          <a:xfrm>
            <a:off x="5397062" y="0"/>
            <a:ext cx="6794938" cy="6858000"/>
          </a:xfrm>
          <a:prstGeom prst="rect">
            <a:avLst/>
          </a:prstGeom>
        </p:spPr>
      </p:pic>
    </p:spTree>
    <p:extLst>
      <p:ext uri="{BB962C8B-B14F-4D97-AF65-F5344CB8AC3E}">
        <p14:creationId xmlns:p14="http://schemas.microsoft.com/office/powerpoint/2010/main" val="3369024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9AC768-2270-4362-A93E-EC3021F1263B}"/>
              </a:ext>
            </a:extLst>
          </p:cNvPr>
          <p:cNvPicPr>
            <a:picLocks noChangeAspect="1"/>
          </p:cNvPicPr>
          <p:nvPr/>
        </p:nvPicPr>
        <p:blipFill>
          <a:blip r:embed="rId2"/>
          <a:stretch>
            <a:fillRect/>
          </a:stretch>
        </p:blipFill>
        <p:spPr>
          <a:xfrm>
            <a:off x="4770010" y="0"/>
            <a:ext cx="7564637" cy="6858000"/>
          </a:xfrm>
          <a:prstGeom prst="rect">
            <a:avLst/>
          </a:prstGeom>
        </p:spPr>
      </p:pic>
      <p:sp>
        <p:nvSpPr>
          <p:cNvPr id="2" name="Title 1">
            <a:extLst>
              <a:ext uri="{FF2B5EF4-FFF2-40B4-BE49-F238E27FC236}">
                <a16:creationId xmlns:a16="http://schemas.microsoft.com/office/drawing/2014/main" id="{EBE0A1D6-9D59-432B-B6E3-5330EC326527}"/>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ED178012-1D60-4A8D-98D7-169CEBD4341F}"/>
              </a:ext>
            </a:extLst>
          </p:cNvPr>
          <p:cNvSpPr>
            <a:spLocks noGrp="1"/>
          </p:cNvSpPr>
          <p:nvPr>
            <p:ph idx="1"/>
          </p:nvPr>
        </p:nvSpPr>
        <p:spPr>
          <a:xfrm>
            <a:off x="838200" y="1825625"/>
            <a:ext cx="5437094" cy="4351338"/>
          </a:xfrm>
        </p:spPr>
        <p:txBody>
          <a:bodyPr/>
          <a:lstStyle/>
          <a:p>
            <a:pPr marL="0" indent="0">
              <a:buNone/>
            </a:pPr>
            <a:r>
              <a:rPr lang="en-US" dirty="0"/>
              <a:t>“I heard somebody say, ‘The rain was kind of like being broke yesterday and today you have a penny.’ The drought definitely still continues.”</a:t>
            </a:r>
          </a:p>
          <a:p>
            <a:pPr marL="0" indent="0" algn="r">
              <a:buNone/>
            </a:pPr>
            <a:r>
              <a:rPr lang="en-US" sz="2400" dirty="0"/>
              <a:t>-- Melissa Beat, a National Weather Service meteorologist in Amarillo. </a:t>
            </a:r>
          </a:p>
          <a:p>
            <a:pPr marL="0" indent="0">
              <a:buNone/>
            </a:pPr>
            <a:endParaRPr lang="en-US" dirty="0"/>
          </a:p>
        </p:txBody>
      </p:sp>
    </p:spTree>
    <p:extLst>
      <p:ext uri="{BB962C8B-B14F-4D97-AF65-F5344CB8AC3E}">
        <p14:creationId xmlns:p14="http://schemas.microsoft.com/office/powerpoint/2010/main" val="830143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585DBC-C05E-49CA-8CBD-72D57A105190}"/>
              </a:ext>
            </a:extLst>
          </p:cNvPr>
          <p:cNvPicPr>
            <a:picLocks noChangeAspect="1"/>
          </p:cNvPicPr>
          <p:nvPr/>
        </p:nvPicPr>
        <p:blipFill>
          <a:blip r:embed="rId2"/>
          <a:stretch>
            <a:fillRect/>
          </a:stretch>
        </p:blipFill>
        <p:spPr>
          <a:xfrm>
            <a:off x="435877" y="306948"/>
            <a:ext cx="6215935" cy="6476440"/>
          </a:xfrm>
          <a:prstGeom prst="rect">
            <a:avLst/>
          </a:prstGeom>
        </p:spPr>
      </p:pic>
      <p:sp>
        <p:nvSpPr>
          <p:cNvPr id="2" name="Title 1">
            <a:extLst>
              <a:ext uri="{FF2B5EF4-FFF2-40B4-BE49-F238E27FC236}">
                <a16:creationId xmlns:a16="http://schemas.microsoft.com/office/drawing/2014/main" id="{0416BE76-9874-45C0-9D95-9A478761BD4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8179070-DEA1-412E-8CA8-12D8DB9CD481}"/>
              </a:ext>
            </a:extLst>
          </p:cNvPr>
          <p:cNvSpPr>
            <a:spLocks noGrp="1"/>
          </p:cNvSpPr>
          <p:nvPr>
            <p:ph idx="1"/>
          </p:nvPr>
        </p:nvSpPr>
        <p:spPr>
          <a:xfrm>
            <a:off x="6651812" y="1748865"/>
            <a:ext cx="4701988" cy="4351338"/>
          </a:xfrm>
        </p:spPr>
        <p:txBody>
          <a:bodyPr/>
          <a:lstStyle/>
          <a:p>
            <a:pPr marL="0" indent="0">
              <a:buNone/>
            </a:pPr>
            <a:r>
              <a:rPr lang="en-US" dirty="0"/>
              <a:t>It’s easier to cool cows in the summer and warm them in the winter in areas where humidity levels are low. </a:t>
            </a:r>
          </a:p>
          <a:p>
            <a:pPr marL="0" indent="0">
              <a:buNone/>
            </a:pPr>
            <a:endParaRPr lang="en-US" dirty="0"/>
          </a:p>
        </p:txBody>
      </p:sp>
    </p:spTree>
    <p:extLst>
      <p:ext uri="{BB962C8B-B14F-4D97-AF65-F5344CB8AC3E}">
        <p14:creationId xmlns:p14="http://schemas.microsoft.com/office/powerpoint/2010/main" val="681428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4D665E-1200-40E4-86E8-8484A1BF563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44FA0CF-6341-4A54-BB87-622044A9AAB0}"/>
              </a:ext>
            </a:extLst>
          </p:cNvPr>
          <p:cNvSpPr>
            <a:spLocks noGrp="1"/>
          </p:cNvSpPr>
          <p:nvPr>
            <p:ph type="title"/>
          </p:nvPr>
        </p:nvSpPr>
        <p:spPr>
          <a:xfrm>
            <a:off x="838200" y="-180975"/>
            <a:ext cx="10515600" cy="1325563"/>
          </a:xfrm>
        </p:spPr>
        <p:txBody>
          <a:bodyPr/>
          <a:lstStyle/>
          <a:p>
            <a:r>
              <a:rPr lang="en-US" dirty="0">
                <a:latin typeface="Poor Richard" panose="02080502050505020702" pitchFamily="18" charset="0"/>
              </a:rPr>
              <a:t>The Perfect Spot!</a:t>
            </a:r>
          </a:p>
        </p:txBody>
      </p:sp>
      <p:sp>
        <p:nvSpPr>
          <p:cNvPr id="3" name="Content Placeholder 2">
            <a:extLst>
              <a:ext uri="{FF2B5EF4-FFF2-40B4-BE49-F238E27FC236}">
                <a16:creationId xmlns:a16="http://schemas.microsoft.com/office/drawing/2014/main" id="{B4DFCA9A-8CA1-4938-B333-E05A67780D70}"/>
              </a:ext>
            </a:extLst>
          </p:cNvPr>
          <p:cNvSpPr>
            <a:spLocks noGrp="1"/>
          </p:cNvSpPr>
          <p:nvPr>
            <p:ph idx="1"/>
          </p:nvPr>
        </p:nvSpPr>
        <p:spPr>
          <a:xfrm>
            <a:off x="5338482" y="2294964"/>
            <a:ext cx="6853518" cy="3666845"/>
          </a:xfrm>
        </p:spPr>
        <p:txBody>
          <a:bodyPr/>
          <a:lstStyle/>
          <a:p>
            <a:pPr marL="0" indent="0" algn="ctr">
              <a:buNone/>
            </a:pPr>
            <a:r>
              <a:rPr lang="en-US" dirty="0"/>
              <a:t>The Panhandle was a good option because of rainfall amounts and land availability. It also provided a steady supply of high quality feed because of the well-established feedlot industry in the region and the abundance of cottonseed, which dairy cows like.</a:t>
            </a:r>
          </a:p>
        </p:txBody>
      </p:sp>
    </p:spTree>
    <p:extLst>
      <p:ext uri="{BB962C8B-B14F-4D97-AF65-F5344CB8AC3E}">
        <p14:creationId xmlns:p14="http://schemas.microsoft.com/office/powerpoint/2010/main" val="4260286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4D532E-D8DF-437B-8D2B-1D860FA6CE39}"/>
              </a:ext>
            </a:extLst>
          </p:cNvPr>
          <p:cNvPicPr>
            <a:picLocks noChangeAspect="1"/>
          </p:cNvPicPr>
          <p:nvPr/>
        </p:nvPicPr>
        <p:blipFill>
          <a:blip r:embed="rId2"/>
          <a:stretch>
            <a:fillRect/>
          </a:stretch>
        </p:blipFill>
        <p:spPr>
          <a:xfrm>
            <a:off x="0" y="-2"/>
            <a:ext cx="12192000" cy="4927601"/>
          </a:xfrm>
          <a:prstGeom prst="rect">
            <a:avLst/>
          </a:prstGeom>
        </p:spPr>
      </p:pic>
      <p:sp>
        <p:nvSpPr>
          <p:cNvPr id="2" name="Title 1">
            <a:extLst>
              <a:ext uri="{FF2B5EF4-FFF2-40B4-BE49-F238E27FC236}">
                <a16:creationId xmlns:a16="http://schemas.microsoft.com/office/drawing/2014/main" id="{F18D7299-E1D6-45CA-848A-FE88675311C1}"/>
              </a:ext>
            </a:extLst>
          </p:cNvPr>
          <p:cNvSpPr>
            <a:spLocks noGrp="1"/>
          </p:cNvSpPr>
          <p:nvPr>
            <p:ph type="title"/>
          </p:nvPr>
        </p:nvSpPr>
        <p:spPr/>
        <p:txBody>
          <a:bodyPr/>
          <a:lstStyle/>
          <a:p>
            <a:r>
              <a:rPr lang="en-US" dirty="0">
                <a:latin typeface="Poor Richard" panose="02080502050505020702" pitchFamily="18" charset="0"/>
              </a:rPr>
              <a:t> </a:t>
            </a:r>
          </a:p>
        </p:txBody>
      </p:sp>
      <p:sp>
        <p:nvSpPr>
          <p:cNvPr id="3" name="Content Placeholder 2">
            <a:extLst>
              <a:ext uri="{FF2B5EF4-FFF2-40B4-BE49-F238E27FC236}">
                <a16:creationId xmlns:a16="http://schemas.microsoft.com/office/drawing/2014/main" id="{0B68CAFF-648A-4D21-A6BC-8B119C6E2538}"/>
              </a:ext>
            </a:extLst>
          </p:cNvPr>
          <p:cNvSpPr>
            <a:spLocks noGrp="1"/>
          </p:cNvSpPr>
          <p:nvPr>
            <p:ph idx="1"/>
          </p:nvPr>
        </p:nvSpPr>
        <p:spPr>
          <a:xfrm>
            <a:off x="838200" y="5292725"/>
            <a:ext cx="10515600" cy="1412875"/>
          </a:xfrm>
        </p:spPr>
        <p:txBody>
          <a:bodyPr>
            <a:normAutofit/>
          </a:bodyPr>
          <a:lstStyle/>
          <a:p>
            <a:pPr marL="0" indent="0">
              <a:buNone/>
            </a:pPr>
            <a:r>
              <a:rPr lang="en-US" dirty="0"/>
              <a:t>Landowners also faced the increased demand to sell as encroaching development and suburban sprawl placed a premium price on their land holdings. </a:t>
            </a:r>
          </a:p>
          <a:p>
            <a:pPr marL="0" indent="0">
              <a:buNone/>
            </a:pPr>
            <a:endParaRPr lang="en-US" dirty="0"/>
          </a:p>
        </p:txBody>
      </p:sp>
    </p:spTree>
    <p:extLst>
      <p:ext uri="{BB962C8B-B14F-4D97-AF65-F5344CB8AC3E}">
        <p14:creationId xmlns:p14="http://schemas.microsoft.com/office/powerpoint/2010/main" val="21165695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99923A-323C-4144-9D02-B29F82FE9117}"/>
              </a:ext>
            </a:extLst>
          </p:cNvPr>
          <p:cNvPicPr>
            <a:picLocks noChangeAspect="1"/>
          </p:cNvPicPr>
          <p:nvPr/>
        </p:nvPicPr>
        <p:blipFill>
          <a:blip r:embed="rId2"/>
          <a:stretch>
            <a:fillRect/>
          </a:stretch>
        </p:blipFill>
        <p:spPr>
          <a:xfrm>
            <a:off x="683053" y="365125"/>
            <a:ext cx="5869238" cy="5979459"/>
          </a:xfrm>
          <a:prstGeom prst="rect">
            <a:avLst/>
          </a:prstGeom>
        </p:spPr>
      </p:pic>
      <p:sp>
        <p:nvSpPr>
          <p:cNvPr id="2" name="Title 1">
            <a:extLst>
              <a:ext uri="{FF2B5EF4-FFF2-40B4-BE49-F238E27FC236}">
                <a16:creationId xmlns:a16="http://schemas.microsoft.com/office/drawing/2014/main" id="{B07222DB-80F8-4F88-A5BB-F65C5195926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C5BC3DA7-9FE5-4F93-B6D9-35AA06A9B3E8}"/>
              </a:ext>
            </a:extLst>
          </p:cNvPr>
          <p:cNvSpPr>
            <a:spLocks noGrp="1"/>
          </p:cNvSpPr>
          <p:nvPr>
            <p:ph idx="1"/>
          </p:nvPr>
        </p:nvSpPr>
        <p:spPr>
          <a:xfrm>
            <a:off x="7297271" y="1841967"/>
            <a:ext cx="4056529" cy="4351338"/>
          </a:xfrm>
        </p:spPr>
        <p:txBody>
          <a:bodyPr/>
          <a:lstStyle/>
          <a:p>
            <a:pPr marL="0" indent="0" algn="ctr">
              <a:buNone/>
            </a:pPr>
            <a:r>
              <a:rPr lang="en-US" dirty="0"/>
              <a:t>Dairy operations that hoped to expand needed additional space and finding contiguous parcels meant paying premium prices for land if they stayed where they were.</a:t>
            </a:r>
          </a:p>
          <a:p>
            <a:pPr marL="0" indent="0">
              <a:buNone/>
            </a:pPr>
            <a:endParaRPr lang="en-US" dirty="0"/>
          </a:p>
        </p:txBody>
      </p:sp>
    </p:spTree>
    <p:extLst>
      <p:ext uri="{BB962C8B-B14F-4D97-AF65-F5344CB8AC3E}">
        <p14:creationId xmlns:p14="http://schemas.microsoft.com/office/powerpoint/2010/main" val="1697661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ABD791-2864-48CD-A847-3187736E6623}"/>
              </a:ext>
            </a:extLst>
          </p:cNvPr>
          <p:cNvPicPr>
            <a:picLocks noChangeAspect="1"/>
          </p:cNvPicPr>
          <p:nvPr/>
        </p:nvPicPr>
        <p:blipFill rotWithShape="1">
          <a:blip r:embed="rId2"/>
          <a:srcRect r="3676"/>
          <a:stretch/>
        </p:blipFill>
        <p:spPr>
          <a:xfrm>
            <a:off x="0" y="0"/>
            <a:ext cx="12192000" cy="6858001"/>
          </a:xfrm>
          <a:prstGeom prst="rect">
            <a:avLst/>
          </a:prstGeom>
        </p:spPr>
      </p:pic>
      <p:sp>
        <p:nvSpPr>
          <p:cNvPr id="2" name="Title 1">
            <a:extLst>
              <a:ext uri="{FF2B5EF4-FFF2-40B4-BE49-F238E27FC236}">
                <a16:creationId xmlns:a16="http://schemas.microsoft.com/office/drawing/2014/main" id="{8B41DF67-4AF3-4974-8AB8-EDFFB86609B0}"/>
              </a:ext>
            </a:extLst>
          </p:cNvPr>
          <p:cNvSpPr>
            <a:spLocks noGrp="1"/>
          </p:cNvSpPr>
          <p:nvPr>
            <p:ph type="title"/>
          </p:nvPr>
        </p:nvSpPr>
        <p:spPr/>
        <p:txBody>
          <a:bodyPr/>
          <a:lstStyle/>
          <a:p>
            <a:r>
              <a:rPr lang="en-US" dirty="0">
                <a:latin typeface="Poor Richard" panose="02080502050505020702" pitchFamily="18" charset="0"/>
              </a:rPr>
              <a:t> </a:t>
            </a:r>
          </a:p>
        </p:txBody>
      </p:sp>
      <p:sp>
        <p:nvSpPr>
          <p:cNvPr id="3" name="Content Placeholder 2">
            <a:extLst>
              <a:ext uri="{FF2B5EF4-FFF2-40B4-BE49-F238E27FC236}">
                <a16:creationId xmlns:a16="http://schemas.microsoft.com/office/drawing/2014/main" id="{525884D8-FB81-4D35-9E8E-0AEF9DC2E30F}"/>
              </a:ext>
            </a:extLst>
          </p:cNvPr>
          <p:cNvSpPr>
            <a:spLocks noGrp="1"/>
          </p:cNvSpPr>
          <p:nvPr>
            <p:ph idx="1"/>
          </p:nvPr>
        </p:nvSpPr>
        <p:spPr>
          <a:xfrm>
            <a:off x="5486400" y="1253331"/>
            <a:ext cx="6705600" cy="4351338"/>
          </a:xfrm>
        </p:spPr>
        <p:txBody>
          <a:bodyPr/>
          <a:lstStyle/>
          <a:p>
            <a:pPr marL="0" indent="0" algn="ctr">
              <a:buNone/>
            </a:pPr>
            <a:r>
              <a:rPr lang="en-US" dirty="0"/>
              <a:t>A combination of economic, logistical and environmental factors helped the Panhandle emerge as an ideal location for dairy producers. Since the 1980s, milk production in the region boomed from less than 1% to more than 68% in 2017.</a:t>
            </a:r>
          </a:p>
          <a:p>
            <a:pPr marL="0" indent="0">
              <a:buNone/>
            </a:pPr>
            <a:endParaRPr lang="en-US" dirty="0"/>
          </a:p>
        </p:txBody>
      </p:sp>
    </p:spTree>
    <p:extLst>
      <p:ext uri="{BB962C8B-B14F-4D97-AF65-F5344CB8AC3E}">
        <p14:creationId xmlns:p14="http://schemas.microsoft.com/office/powerpoint/2010/main" val="4856419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F2D7C-B793-49BD-9390-47C2AD42BE5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7153275" cy="6648450"/>
          </a:xfrm>
          <a:prstGeom prst="rect">
            <a:avLst/>
          </a:prstGeom>
        </p:spPr>
      </p:pic>
      <p:sp>
        <p:nvSpPr>
          <p:cNvPr id="2" name="Title 1">
            <a:extLst>
              <a:ext uri="{FF2B5EF4-FFF2-40B4-BE49-F238E27FC236}">
                <a16:creationId xmlns:a16="http://schemas.microsoft.com/office/drawing/2014/main" id="{5A14C581-D0EF-4B1F-A014-ACC452B58B70}"/>
              </a:ext>
            </a:extLst>
          </p:cNvPr>
          <p:cNvSpPr>
            <a:spLocks noGrp="1"/>
          </p:cNvSpPr>
          <p:nvPr>
            <p:ph type="title"/>
          </p:nvPr>
        </p:nvSpPr>
        <p:spPr>
          <a:xfrm>
            <a:off x="6795246" y="365125"/>
            <a:ext cx="5181601" cy="1325563"/>
          </a:xfrm>
        </p:spPr>
        <p:txBody>
          <a:bodyPr/>
          <a:lstStyle/>
          <a:p>
            <a:pPr algn="ctr"/>
            <a:r>
              <a:rPr lang="en-US" dirty="0">
                <a:latin typeface="Poor Richard" panose="02080502050505020702" pitchFamily="18" charset="0"/>
              </a:rPr>
              <a:t>What about now?</a:t>
            </a:r>
          </a:p>
        </p:txBody>
      </p:sp>
      <p:sp>
        <p:nvSpPr>
          <p:cNvPr id="3" name="Content Placeholder 2">
            <a:extLst>
              <a:ext uri="{FF2B5EF4-FFF2-40B4-BE49-F238E27FC236}">
                <a16:creationId xmlns:a16="http://schemas.microsoft.com/office/drawing/2014/main" id="{5E6F0BBD-3CDC-43D6-A972-937B9E429410}"/>
              </a:ext>
            </a:extLst>
          </p:cNvPr>
          <p:cNvSpPr>
            <a:spLocks noGrp="1"/>
          </p:cNvSpPr>
          <p:nvPr>
            <p:ph idx="1"/>
          </p:nvPr>
        </p:nvSpPr>
        <p:spPr>
          <a:xfrm>
            <a:off x="7153275" y="1606364"/>
            <a:ext cx="4200525" cy="4351338"/>
          </a:xfrm>
        </p:spPr>
        <p:txBody>
          <a:bodyPr/>
          <a:lstStyle/>
          <a:p>
            <a:pPr marL="0" indent="0" algn="ctr">
              <a:buNone/>
            </a:pPr>
            <a:r>
              <a:rPr lang="en-US" dirty="0"/>
              <a:t>Some dairy farms are closing and others are struggling to stay open. Tough conditions are causing many farmers to sell off a big percentage of their cattle.</a:t>
            </a:r>
          </a:p>
          <a:p>
            <a:pPr marL="0" indent="0">
              <a:buNone/>
            </a:pPr>
            <a:endParaRPr lang="en-US" dirty="0"/>
          </a:p>
        </p:txBody>
      </p:sp>
    </p:spTree>
    <p:extLst>
      <p:ext uri="{BB962C8B-B14F-4D97-AF65-F5344CB8AC3E}">
        <p14:creationId xmlns:p14="http://schemas.microsoft.com/office/powerpoint/2010/main" val="1127816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E2146E-4C42-48B6-8BB3-D7009C3C20DF}"/>
              </a:ext>
            </a:extLst>
          </p:cNvPr>
          <p:cNvGrpSpPr/>
          <p:nvPr/>
        </p:nvGrpSpPr>
        <p:grpSpPr>
          <a:xfrm>
            <a:off x="0" y="-1"/>
            <a:ext cx="12192001" cy="6858002"/>
            <a:chOff x="0" y="-1"/>
            <a:chExt cx="12192001" cy="6858002"/>
          </a:xfrm>
        </p:grpSpPr>
        <p:pic>
          <p:nvPicPr>
            <p:cNvPr id="5" name="Picture 4">
              <a:extLst>
                <a:ext uri="{FF2B5EF4-FFF2-40B4-BE49-F238E27FC236}">
                  <a16:creationId xmlns:a16="http://schemas.microsoft.com/office/drawing/2014/main" id="{27E25CF7-4434-4709-B0E3-6EEC388FA7DB}"/>
                </a:ext>
              </a:extLst>
            </p:cNvPr>
            <p:cNvPicPr>
              <a:picLocks noChangeAspect="1"/>
            </p:cNvPicPr>
            <p:nvPr/>
          </p:nvPicPr>
          <p:blipFill>
            <a:blip r:embed="rId2"/>
            <a:stretch>
              <a:fillRect/>
            </a:stretch>
          </p:blipFill>
          <p:spPr>
            <a:xfrm>
              <a:off x="4670323" y="1"/>
              <a:ext cx="7521678" cy="6858000"/>
            </a:xfrm>
            <a:prstGeom prst="rect">
              <a:avLst/>
            </a:prstGeom>
          </p:spPr>
        </p:pic>
        <p:pic>
          <p:nvPicPr>
            <p:cNvPr id="6" name="Picture 5">
              <a:extLst>
                <a:ext uri="{FF2B5EF4-FFF2-40B4-BE49-F238E27FC236}">
                  <a16:creationId xmlns:a16="http://schemas.microsoft.com/office/drawing/2014/main" id="{CEFAD58B-235E-48C8-9C0A-D5601379F5E3}"/>
                </a:ext>
              </a:extLst>
            </p:cNvPr>
            <p:cNvPicPr>
              <a:picLocks noChangeAspect="1"/>
            </p:cNvPicPr>
            <p:nvPr/>
          </p:nvPicPr>
          <p:blipFill>
            <a:blip r:embed="rId3"/>
            <a:stretch>
              <a:fillRect/>
            </a:stretch>
          </p:blipFill>
          <p:spPr>
            <a:xfrm>
              <a:off x="0" y="-1"/>
              <a:ext cx="4670323" cy="6858000"/>
            </a:xfrm>
            <a:prstGeom prst="rect">
              <a:avLst/>
            </a:prstGeom>
          </p:spPr>
        </p:pic>
      </p:grpSp>
      <p:sp>
        <p:nvSpPr>
          <p:cNvPr id="2" name="Title 1">
            <a:extLst>
              <a:ext uri="{FF2B5EF4-FFF2-40B4-BE49-F238E27FC236}">
                <a16:creationId xmlns:a16="http://schemas.microsoft.com/office/drawing/2014/main" id="{BDDF9A6F-0478-4502-AF28-46EC70726176}"/>
              </a:ext>
            </a:extLst>
          </p:cNvPr>
          <p:cNvSpPr>
            <a:spLocks noGrp="1"/>
          </p:cNvSpPr>
          <p:nvPr>
            <p:ph type="title"/>
          </p:nvPr>
        </p:nvSpPr>
        <p:spPr/>
        <p:txBody>
          <a:bodyPr/>
          <a:lstStyle/>
          <a:p>
            <a:r>
              <a:rPr lang="en-US" dirty="0">
                <a:latin typeface="Poor Richard" panose="02080502050505020702" pitchFamily="18" charset="0"/>
              </a:rPr>
              <a:t> </a:t>
            </a:r>
          </a:p>
        </p:txBody>
      </p:sp>
      <p:sp>
        <p:nvSpPr>
          <p:cNvPr id="3" name="Content Placeholder 2">
            <a:extLst>
              <a:ext uri="{FF2B5EF4-FFF2-40B4-BE49-F238E27FC236}">
                <a16:creationId xmlns:a16="http://schemas.microsoft.com/office/drawing/2014/main" id="{FE969A35-519E-4D92-B014-0E5F76CA55E1}"/>
              </a:ext>
            </a:extLst>
          </p:cNvPr>
          <p:cNvSpPr>
            <a:spLocks noGrp="1"/>
          </p:cNvSpPr>
          <p:nvPr>
            <p:ph idx="1"/>
          </p:nvPr>
        </p:nvSpPr>
        <p:spPr>
          <a:xfrm>
            <a:off x="143436" y="1039905"/>
            <a:ext cx="4526888" cy="5137057"/>
          </a:xfrm>
        </p:spPr>
        <p:txBody>
          <a:bodyPr>
            <a:normAutofit/>
          </a:bodyPr>
          <a:lstStyle/>
          <a:p>
            <a:pPr marL="0" indent="0">
              <a:buNone/>
            </a:pPr>
            <a:r>
              <a:rPr lang="en-US" sz="3600" dirty="0">
                <a:latin typeface="Poor Richard" panose="02080502050505020702" pitchFamily="18" charset="0"/>
              </a:rPr>
              <a:t>"When you can't produce crops, you have to haul in the feed so we're hauling feed as far out as Canada and the trucking with the fuel prices, you know we just can't afford those.” </a:t>
            </a:r>
          </a:p>
          <a:p>
            <a:pPr marL="0" indent="0" algn="r">
              <a:buNone/>
            </a:pPr>
            <a:r>
              <a:rPr lang="en-US" dirty="0"/>
              <a:t>--Art </a:t>
            </a:r>
            <a:r>
              <a:rPr lang="en-US" dirty="0" err="1"/>
              <a:t>Schapp</a:t>
            </a:r>
            <a:r>
              <a:rPr lang="en-US" dirty="0"/>
              <a:t>, Owner, Highland Dairy</a:t>
            </a:r>
            <a:br>
              <a:rPr lang="en-US" b="1" dirty="0"/>
            </a:br>
            <a:endParaRPr lang="en-US" dirty="0"/>
          </a:p>
        </p:txBody>
      </p:sp>
    </p:spTree>
    <p:extLst>
      <p:ext uri="{BB962C8B-B14F-4D97-AF65-F5344CB8AC3E}">
        <p14:creationId xmlns:p14="http://schemas.microsoft.com/office/powerpoint/2010/main" val="41306588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B7F7C-EC59-4EF0-9BA7-7F67DBAAC2D9}"/>
              </a:ext>
            </a:extLst>
          </p:cNvPr>
          <p:cNvSpPr>
            <a:spLocks noGrp="1"/>
          </p:cNvSpPr>
          <p:nvPr>
            <p:ph type="title"/>
          </p:nvPr>
        </p:nvSpPr>
        <p:spPr/>
        <p:txBody>
          <a:bodyPr/>
          <a:lstStyle/>
          <a:p>
            <a:r>
              <a:rPr lang="en-US" dirty="0">
                <a:latin typeface="Poor Richard" panose="02080502050505020702" pitchFamily="18" charset="0"/>
              </a:rPr>
              <a:t>You can’t turn a dairy cow off and on</a:t>
            </a:r>
            <a:endParaRPr lang="en-US" dirty="0"/>
          </a:p>
        </p:txBody>
      </p:sp>
      <p:sp>
        <p:nvSpPr>
          <p:cNvPr id="3" name="Content Placeholder 2">
            <a:extLst>
              <a:ext uri="{FF2B5EF4-FFF2-40B4-BE49-F238E27FC236}">
                <a16:creationId xmlns:a16="http://schemas.microsoft.com/office/drawing/2014/main" id="{ACD43192-EF57-41D8-925B-6AC5D9E47862}"/>
              </a:ext>
            </a:extLst>
          </p:cNvPr>
          <p:cNvSpPr>
            <a:spLocks noGrp="1"/>
          </p:cNvSpPr>
          <p:nvPr>
            <p:ph idx="1"/>
          </p:nvPr>
        </p:nvSpPr>
        <p:spPr>
          <a:xfrm>
            <a:off x="838200" y="1825625"/>
            <a:ext cx="6459072" cy="4351338"/>
          </a:xfrm>
        </p:spPr>
        <p:txBody>
          <a:bodyPr/>
          <a:lstStyle/>
          <a:p>
            <a:pPr marL="0" indent="0" algn="ctr">
              <a:buNone/>
            </a:pPr>
            <a:r>
              <a:rPr lang="en-US" dirty="0"/>
              <a:t>Cows have to be milked every day. Plus the drought and the ethanol subsidy on corn has caused additional challenges. </a:t>
            </a:r>
          </a:p>
          <a:p>
            <a:pPr marL="0" indent="0" algn="ctr">
              <a:buNone/>
            </a:pPr>
            <a:r>
              <a:rPr lang="en-US" dirty="0"/>
              <a:t>Farmers have moved their cattle to other states to feed them; Colorado, Nebraska and into Missouri where they can graze. Many are also selling cattle trying to reduce debts. </a:t>
            </a:r>
          </a:p>
        </p:txBody>
      </p:sp>
      <p:pic>
        <p:nvPicPr>
          <p:cNvPr id="5" name="Picture 4">
            <a:extLst>
              <a:ext uri="{FF2B5EF4-FFF2-40B4-BE49-F238E27FC236}">
                <a16:creationId xmlns:a16="http://schemas.microsoft.com/office/drawing/2014/main" id="{39E35A59-410A-483B-8113-760E1E1E22D7}"/>
              </a:ext>
            </a:extLst>
          </p:cNvPr>
          <p:cNvPicPr>
            <a:picLocks noChangeAspect="1"/>
          </p:cNvPicPr>
          <p:nvPr/>
        </p:nvPicPr>
        <p:blipFill rotWithShape="1">
          <a:blip r:embed="rId2">
            <a:clrChange>
              <a:clrFrom>
                <a:srgbClr val="FBFBFB"/>
              </a:clrFrom>
              <a:clrTo>
                <a:srgbClr val="FBFBFB">
                  <a:alpha val="0"/>
                </a:srgbClr>
              </a:clrTo>
            </a:clrChange>
            <a:extLst>
              <a:ext uri="{28A0092B-C50C-407E-A947-70E740481C1C}">
                <a14:useLocalDpi xmlns:a14="http://schemas.microsoft.com/office/drawing/2010/main" val="0"/>
              </a:ext>
            </a:extLst>
          </a:blip>
          <a:srcRect t="3357" r="21438"/>
          <a:stretch/>
        </p:blipFill>
        <p:spPr>
          <a:xfrm>
            <a:off x="6804212" y="0"/>
            <a:ext cx="5387788" cy="6858000"/>
          </a:xfrm>
          <a:prstGeom prst="rect">
            <a:avLst/>
          </a:prstGeom>
        </p:spPr>
      </p:pic>
    </p:spTree>
    <p:extLst>
      <p:ext uri="{BB962C8B-B14F-4D97-AF65-F5344CB8AC3E}">
        <p14:creationId xmlns:p14="http://schemas.microsoft.com/office/powerpoint/2010/main" val="346562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833D7-7572-4BBF-B16E-09EDED0E7284}"/>
              </a:ext>
            </a:extLst>
          </p:cNvPr>
          <p:cNvPicPr>
            <a:picLocks noChangeAspect="1"/>
          </p:cNvPicPr>
          <p:nvPr/>
        </p:nvPicPr>
        <p:blipFill>
          <a:blip r:embed="rId2"/>
          <a:stretch>
            <a:fillRect/>
          </a:stretch>
        </p:blipFill>
        <p:spPr>
          <a:xfrm>
            <a:off x="0" y="0"/>
            <a:ext cx="6865776" cy="6858000"/>
          </a:xfrm>
          <a:prstGeom prst="rect">
            <a:avLst/>
          </a:prstGeom>
        </p:spPr>
      </p:pic>
      <p:sp>
        <p:nvSpPr>
          <p:cNvPr id="2" name="Title 1">
            <a:extLst>
              <a:ext uri="{FF2B5EF4-FFF2-40B4-BE49-F238E27FC236}">
                <a16:creationId xmlns:a16="http://schemas.microsoft.com/office/drawing/2014/main" id="{CC289F98-CA15-483A-BBA1-61DABC6771F7}"/>
              </a:ext>
            </a:extLst>
          </p:cNvPr>
          <p:cNvSpPr>
            <a:spLocks noGrp="1"/>
          </p:cNvSpPr>
          <p:nvPr>
            <p:ph type="title"/>
          </p:nvPr>
        </p:nvSpPr>
        <p:spPr>
          <a:xfrm>
            <a:off x="7027735" y="681038"/>
            <a:ext cx="4488024" cy="1325563"/>
          </a:xfrm>
        </p:spPr>
        <p:txBody>
          <a:bodyPr>
            <a:normAutofit/>
          </a:bodyPr>
          <a:lstStyle/>
          <a:p>
            <a:pPr algn="ctr"/>
            <a:r>
              <a:rPr lang="en-US" dirty="0">
                <a:latin typeface="Poor Richard" panose="02080502050505020702" pitchFamily="18" charset="0"/>
              </a:rPr>
              <a:t>Milk production taking a hard hit</a:t>
            </a:r>
          </a:p>
        </p:txBody>
      </p:sp>
      <p:sp>
        <p:nvSpPr>
          <p:cNvPr id="3" name="Content Placeholder 2">
            <a:extLst>
              <a:ext uri="{FF2B5EF4-FFF2-40B4-BE49-F238E27FC236}">
                <a16:creationId xmlns:a16="http://schemas.microsoft.com/office/drawing/2014/main" id="{8875377E-5D99-4433-8902-B8E73C901C5F}"/>
              </a:ext>
            </a:extLst>
          </p:cNvPr>
          <p:cNvSpPr>
            <a:spLocks noGrp="1"/>
          </p:cNvSpPr>
          <p:nvPr>
            <p:ph idx="1"/>
          </p:nvPr>
        </p:nvSpPr>
        <p:spPr>
          <a:xfrm>
            <a:off x="7189694" y="2492187"/>
            <a:ext cx="4164106" cy="3684775"/>
          </a:xfrm>
        </p:spPr>
        <p:txBody>
          <a:bodyPr/>
          <a:lstStyle/>
          <a:p>
            <a:pPr marL="0" indent="0" algn="ctr">
              <a:buNone/>
            </a:pPr>
            <a:r>
              <a:rPr lang="en-US" dirty="0"/>
              <a:t>Farmers expect a milk shortage as early as the fall and prices are anticipated to go up for consumers.  </a:t>
            </a:r>
          </a:p>
        </p:txBody>
      </p:sp>
    </p:spTree>
    <p:extLst>
      <p:ext uri="{BB962C8B-B14F-4D97-AF65-F5344CB8AC3E}">
        <p14:creationId xmlns:p14="http://schemas.microsoft.com/office/powerpoint/2010/main" val="27182415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E8FACE-A890-4666-AA6C-8F72AD2CF85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4F05D2-7BB3-45AE-BBC3-A36F4F9E980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6B65F84C-A96F-4F6F-8D6A-DD46CCB8D174}"/>
              </a:ext>
            </a:extLst>
          </p:cNvPr>
          <p:cNvSpPr>
            <a:spLocks noGrp="1"/>
          </p:cNvSpPr>
          <p:nvPr>
            <p:ph idx="1"/>
          </p:nvPr>
        </p:nvSpPr>
        <p:spPr>
          <a:xfrm>
            <a:off x="838200" y="907723"/>
            <a:ext cx="10515600" cy="4351338"/>
          </a:xfrm>
        </p:spPr>
        <p:txBody>
          <a:bodyPr/>
          <a:lstStyle/>
          <a:p>
            <a:pPr marL="0" indent="0">
              <a:buNone/>
            </a:pPr>
            <a:r>
              <a:rPr lang="en-US" sz="3600" dirty="0">
                <a:latin typeface="Poor Richard" panose="02080502050505020702" pitchFamily="18" charset="0"/>
              </a:rPr>
              <a:t>"There are 40 less semi-loads of milk going to the market right now compared to last year. [Which is nearly two million pounds less a day.]" </a:t>
            </a:r>
          </a:p>
          <a:p>
            <a:pPr marL="0" indent="0" algn="r">
              <a:buNone/>
            </a:pPr>
            <a:r>
              <a:rPr lang="en-US" dirty="0"/>
              <a:t>--Art </a:t>
            </a:r>
            <a:r>
              <a:rPr lang="en-US" dirty="0" err="1"/>
              <a:t>Schapp</a:t>
            </a:r>
            <a:r>
              <a:rPr lang="en-US" dirty="0"/>
              <a:t>, Owner, Highland Dairy.</a:t>
            </a:r>
          </a:p>
        </p:txBody>
      </p:sp>
    </p:spTree>
    <p:extLst>
      <p:ext uri="{BB962C8B-B14F-4D97-AF65-F5344CB8AC3E}">
        <p14:creationId xmlns:p14="http://schemas.microsoft.com/office/powerpoint/2010/main" val="348904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77AF47-FC05-490E-8C93-FF34F6355CDC}"/>
              </a:ext>
            </a:extLst>
          </p:cNvPr>
          <p:cNvPicPr>
            <a:picLocks noChangeAspect="1"/>
          </p:cNvPicPr>
          <p:nvPr/>
        </p:nvPicPr>
        <p:blipFill>
          <a:blip r:embed="rId2"/>
          <a:stretch>
            <a:fillRect/>
          </a:stretch>
        </p:blipFill>
        <p:spPr>
          <a:xfrm>
            <a:off x="397909" y="365125"/>
            <a:ext cx="5968188" cy="6051176"/>
          </a:xfrm>
          <a:prstGeom prst="rect">
            <a:avLst/>
          </a:prstGeom>
        </p:spPr>
      </p:pic>
      <p:sp>
        <p:nvSpPr>
          <p:cNvPr id="2" name="Title 1">
            <a:extLst>
              <a:ext uri="{FF2B5EF4-FFF2-40B4-BE49-F238E27FC236}">
                <a16:creationId xmlns:a16="http://schemas.microsoft.com/office/drawing/2014/main" id="{F43698F7-A015-4D9B-A3AC-6ECE61C5BC4D}"/>
              </a:ext>
            </a:extLst>
          </p:cNvPr>
          <p:cNvSpPr>
            <a:spLocks noGrp="1"/>
          </p:cNvSpPr>
          <p:nvPr>
            <p:ph type="title"/>
          </p:nvPr>
        </p:nvSpPr>
        <p:spPr>
          <a:xfrm>
            <a:off x="6348168" y="365125"/>
            <a:ext cx="5795683" cy="1325563"/>
          </a:xfrm>
        </p:spPr>
        <p:txBody>
          <a:bodyPr/>
          <a:lstStyle/>
          <a:p>
            <a:pPr algn="ctr"/>
            <a:r>
              <a:rPr lang="en-US" dirty="0">
                <a:latin typeface="Poor Richard" panose="02080502050505020702" pitchFamily="18" charset="0"/>
              </a:rPr>
              <a:t>East vs West</a:t>
            </a:r>
          </a:p>
        </p:txBody>
      </p:sp>
      <p:sp>
        <p:nvSpPr>
          <p:cNvPr id="3" name="Content Placeholder 2">
            <a:extLst>
              <a:ext uri="{FF2B5EF4-FFF2-40B4-BE49-F238E27FC236}">
                <a16:creationId xmlns:a16="http://schemas.microsoft.com/office/drawing/2014/main" id="{B3E7D846-D7E0-46EC-B23D-33F86ABADCE3}"/>
              </a:ext>
            </a:extLst>
          </p:cNvPr>
          <p:cNvSpPr>
            <a:spLocks noGrp="1"/>
          </p:cNvSpPr>
          <p:nvPr>
            <p:ph idx="1"/>
          </p:nvPr>
        </p:nvSpPr>
        <p:spPr>
          <a:xfrm>
            <a:off x="6790764" y="1690688"/>
            <a:ext cx="4594412" cy="4351338"/>
          </a:xfrm>
        </p:spPr>
        <p:txBody>
          <a:bodyPr/>
          <a:lstStyle/>
          <a:p>
            <a:pPr marL="0" indent="0" algn="ctr">
              <a:buNone/>
            </a:pPr>
            <a:r>
              <a:rPr lang="en-US" dirty="0"/>
              <a:t>It’s a tale of two halves in Texas, as farmers and ranchers in the western portion of the state are experiencing very different weather patterns than their eastern-based counterparts.</a:t>
            </a:r>
          </a:p>
        </p:txBody>
      </p:sp>
    </p:spTree>
    <p:extLst>
      <p:ext uri="{BB962C8B-B14F-4D97-AF65-F5344CB8AC3E}">
        <p14:creationId xmlns:p14="http://schemas.microsoft.com/office/powerpoint/2010/main" val="20639508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DE05-7436-4CC2-BAAB-10D67E190C4B}"/>
              </a:ext>
            </a:extLst>
          </p:cNvPr>
          <p:cNvSpPr>
            <a:spLocks noGrp="1"/>
          </p:cNvSpPr>
          <p:nvPr>
            <p:ph type="title"/>
          </p:nvPr>
        </p:nvSpPr>
        <p:spPr>
          <a:xfrm>
            <a:off x="838200" y="365125"/>
            <a:ext cx="4038600" cy="1325563"/>
          </a:xfrm>
        </p:spPr>
        <p:txBody>
          <a:bodyPr>
            <a:normAutofit/>
          </a:bodyPr>
          <a:lstStyle/>
          <a:p>
            <a:r>
              <a:rPr lang="en-US" dirty="0">
                <a:latin typeface="Poor Richard" panose="02080502050505020702" pitchFamily="18" charset="0"/>
              </a:rPr>
              <a:t> </a:t>
            </a:r>
          </a:p>
        </p:txBody>
      </p:sp>
      <p:sp>
        <p:nvSpPr>
          <p:cNvPr id="3" name="Content Placeholder 2">
            <a:extLst>
              <a:ext uri="{FF2B5EF4-FFF2-40B4-BE49-F238E27FC236}">
                <a16:creationId xmlns:a16="http://schemas.microsoft.com/office/drawing/2014/main" id="{B65997B8-E30D-47E1-A604-D6E3AFDB0A7E}"/>
              </a:ext>
            </a:extLst>
          </p:cNvPr>
          <p:cNvSpPr>
            <a:spLocks noGrp="1"/>
          </p:cNvSpPr>
          <p:nvPr>
            <p:ph idx="1"/>
          </p:nvPr>
        </p:nvSpPr>
        <p:spPr>
          <a:xfrm>
            <a:off x="838200" y="1825625"/>
            <a:ext cx="3554506" cy="4351338"/>
          </a:xfrm>
        </p:spPr>
        <p:txBody>
          <a:bodyPr/>
          <a:lstStyle/>
          <a:p>
            <a:pPr marL="0" indent="0" algn="ctr">
              <a:buNone/>
            </a:pPr>
            <a:r>
              <a:rPr lang="en-US" dirty="0"/>
              <a:t>Farmers are hoping the new farm bill in Congress will help control the supply of milk so dairies don't overproduce, among other things. </a:t>
            </a:r>
          </a:p>
        </p:txBody>
      </p:sp>
      <p:pic>
        <p:nvPicPr>
          <p:cNvPr id="4" name="Picture 3">
            <a:extLst>
              <a:ext uri="{FF2B5EF4-FFF2-40B4-BE49-F238E27FC236}">
                <a16:creationId xmlns:a16="http://schemas.microsoft.com/office/drawing/2014/main" id="{F8F61EB4-C4AD-4CEB-9493-C693B431F03D}"/>
              </a:ext>
            </a:extLst>
          </p:cNvPr>
          <p:cNvPicPr>
            <a:picLocks noChangeAspect="1"/>
          </p:cNvPicPr>
          <p:nvPr/>
        </p:nvPicPr>
        <p:blipFill>
          <a:blip r:embed="rId2"/>
          <a:stretch>
            <a:fillRect/>
          </a:stretch>
        </p:blipFill>
        <p:spPr>
          <a:xfrm>
            <a:off x="4876800" y="0"/>
            <a:ext cx="6858000" cy="6858000"/>
          </a:xfrm>
          <a:prstGeom prst="rect">
            <a:avLst/>
          </a:prstGeom>
        </p:spPr>
      </p:pic>
    </p:spTree>
    <p:extLst>
      <p:ext uri="{BB962C8B-B14F-4D97-AF65-F5344CB8AC3E}">
        <p14:creationId xmlns:p14="http://schemas.microsoft.com/office/powerpoint/2010/main" val="4962752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BB6F6-A991-44FE-88B9-E109B97FB0AD}"/>
              </a:ext>
            </a:extLst>
          </p:cNvPr>
          <p:cNvSpPr>
            <a:spLocks noGrp="1"/>
          </p:cNvSpPr>
          <p:nvPr>
            <p:ph type="title"/>
          </p:nvPr>
        </p:nvSpPr>
        <p:spPr>
          <a:xfrm>
            <a:off x="5659810" y="365125"/>
            <a:ext cx="5693990" cy="1325563"/>
          </a:xfrm>
        </p:spPr>
        <p:txBody>
          <a:bodyPr/>
          <a:lstStyle/>
          <a:p>
            <a:pPr algn="ctr"/>
            <a:r>
              <a:rPr lang="en-US" dirty="0">
                <a:latin typeface="Poor Richard" panose="02080502050505020702" pitchFamily="18" charset="0"/>
              </a:rPr>
              <a:t>Congress getting their Act together on Ag</a:t>
            </a:r>
          </a:p>
        </p:txBody>
      </p:sp>
      <p:sp>
        <p:nvSpPr>
          <p:cNvPr id="3" name="Content Placeholder 2">
            <a:extLst>
              <a:ext uri="{FF2B5EF4-FFF2-40B4-BE49-F238E27FC236}">
                <a16:creationId xmlns:a16="http://schemas.microsoft.com/office/drawing/2014/main" id="{C29FD4C8-A817-4ED5-8E35-809F447CD747}"/>
              </a:ext>
            </a:extLst>
          </p:cNvPr>
          <p:cNvSpPr>
            <a:spLocks noGrp="1"/>
          </p:cNvSpPr>
          <p:nvPr>
            <p:ph idx="1"/>
          </p:nvPr>
        </p:nvSpPr>
        <p:spPr>
          <a:xfrm>
            <a:off x="5659808" y="1825625"/>
            <a:ext cx="5693991" cy="4351338"/>
          </a:xfrm>
        </p:spPr>
        <p:txBody>
          <a:bodyPr/>
          <a:lstStyle/>
          <a:p>
            <a:pPr marL="0" indent="0" algn="ctr">
              <a:buNone/>
            </a:pPr>
            <a:r>
              <a:rPr lang="en-US" dirty="0"/>
              <a:t>Texas Farm Bureau and 48 other agricultural groups in the Lone Star State are calling on Congress to support House Judiciary Committee Chairman Bob Goodlatte’s Agricultural </a:t>
            </a:r>
            <a:r>
              <a:rPr lang="en-US" dirty="0" err="1"/>
              <a:t>Guestworker</a:t>
            </a:r>
            <a:r>
              <a:rPr lang="en-US" dirty="0"/>
              <a:t> Act, also known as the AG Act.</a:t>
            </a:r>
          </a:p>
          <a:p>
            <a:pPr marL="0" indent="0">
              <a:buNone/>
            </a:pPr>
            <a:endParaRPr lang="en-US" dirty="0"/>
          </a:p>
        </p:txBody>
      </p:sp>
      <p:pic>
        <p:nvPicPr>
          <p:cNvPr id="4" name="Picture 3">
            <a:extLst>
              <a:ext uri="{FF2B5EF4-FFF2-40B4-BE49-F238E27FC236}">
                <a16:creationId xmlns:a16="http://schemas.microsoft.com/office/drawing/2014/main" id="{FA7D678E-FE78-4A44-871D-B094D7AEAE50}"/>
              </a:ext>
            </a:extLst>
          </p:cNvPr>
          <p:cNvPicPr>
            <a:picLocks noChangeAspect="1"/>
          </p:cNvPicPr>
          <p:nvPr/>
        </p:nvPicPr>
        <p:blipFill>
          <a:blip r:embed="rId2"/>
          <a:stretch>
            <a:fillRect/>
          </a:stretch>
        </p:blipFill>
        <p:spPr>
          <a:xfrm>
            <a:off x="221035" y="514350"/>
            <a:ext cx="5438775" cy="5829300"/>
          </a:xfrm>
          <a:prstGeom prst="rect">
            <a:avLst/>
          </a:prstGeom>
        </p:spPr>
      </p:pic>
    </p:spTree>
    <p:extLst>
      <p:ext uri="{BB962C8B-B14F-4D97-AF65-F5344CB8AC3E}">
        <p14:creationId xmlns:p14="http://schemas.microsoft.com/office/powerpoint/2010/main" val="3889952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DFA50-4760-410A-B4EF-C07FAEA72A8F}"/>
              </a:ext>
            </a:extLst>
          </p:cNvPr>
          <p:cNvPicPr>
            <a:picLocks noChangeAspect="1"/>
          </p:cNvPicPr>
          <p:nvPr/>
        </p:nvPicPr>
        <p:blipFill>
          <a:blip r:embed="rId2"/>
          <a:stretch>
            <a:fillRect/>
          </a:stretch>
        </p:blipFill>
        <p:spPr>
          <a:xfrm>
            <a:off x="0" y="681037"/>
            <a:ext cx="12192000" cy="6176963"/>
          </a:xfrm>
          <a:prstGeom prst="rect">
            <a:avLst/>
          </a:prstGeom>
        </p:spPr>
      </p:pic>
      <p:sp>
        <p:nvSpPr>
          <p:cNvPr id="2" name="Title 1">
            <a:extLst>
              <a:ext uri="{FF2B5EF4-FFF2-40B4-BE49-F238E27FC236}">
                <a16:creationId xmlns:a16="http://schemas.microsoft.com/office/drawing/2014/main" id="{3FDCF755-08B6-4326-A4EE-17009B72F87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C757495C-CD3A-4381-9B9E-2C6D63D93BA8}"/>
              </a:ext>
            </a:extLst>
          </p:cNvPr>
          <p:cNvSpPr>
            <a:spLocks noGrp="1"/>
          </p:cNvSpPr>
          <p:nvPr>
            <p:ph idx="1"/>
          </p:nvPr>
        </p:nvSpPr>
        <p:spPr/>
        <p:txBody>
          <a:bodyPr/>
          <a:lstStyle/>
          <a:p>
            <a:pPr marL="0" indent="0">
              <a:buNone/>
            </a:pPr>
            <a:r>
              <a:rPr lang="en-US" dirty="0"/>
              <a:t>Texas is one of the largest in population growth and ranks near the top in domestic and international migration. </a:t>
            </a:r>
          </a:p>
        </p:txBody>
      </p:sp>
    </p:spTree>
    <p:extLst>
      <p:ext uri="{BB962C8B-B14F-4D97-AF65-F5344CB8AC3E}">
        <p14:creationId xmlns:p14="http://schemas.microsoft.com/office/powerpoint/2010/main" val="38601322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F51E0-8A32-420D-BDC5-B242BF84925A}"/>
              </a:ext>
            </a:extLst>
          </p:cNvPr>
          <p:cNvPicPr>
            <a:picLocks noChangeAspect="1"/>
          </p:cNvPicPr>
          <p:nvPr/>
        </p:nvPicPr>
        <p:blipFill>
          <a:blip r:embed="rId2"/>
          <a:stretch>
            <a:fillRect/>
          </a:stretch>
        </p:blipFill>
        <p:spPr>
          <a:xfrm>
            <a:off x="0" y="945571"/>
            <a:ext cx="7528951" cy="4881488"/>
          </a:xfrm>
          <a:prstGeom prst="rect">
            <a:avLst/>
          </a:prstGeom>
        </p:spPr>
      </p:pic>
      <p:sp>
        <p:nvSpPr>
          <p:cNvPr id="2" name="Title 1">
            <a:extLst>
              <a:ext uri="{FF2B5EF4-FFF2-40B4-BE49-F238E27FC236}">
                <a16:creationId xmlns:a16="http://schemas.microsoft.com/office/drawing/2014/main" id="{4C5D56B3-E0F5-496C-A175-94194FCA447D}"/>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B40BA9C-0D1D-42AF-9971-5F1CDDB8E37E}"/>
              </a:ext>
            </a:extLst>
          </p:cNvPr>
          <p:cNvSpPr>
            <a:spLocks noGrp="1"/>
          </p:cNvSpPr>
          <p:nvPr>
            <p:ph idx="1"/>
          </p:nvPr>
        </p:nvSpPr>
        <p:spPr>
          <a:xfrm>
            <a:off x="7189693" y="881436"/>
            <a:ext cx="4823013" cy="5976564"/>
          </a:xfrm>
        </p:spPr>
        <p:txBody>
          <a:bodyPr>
            <a:normAutofit/>
          </a:bodyPr>
          <a:lstStyle/>
          <a:p>
            <a:pPr marL="0" indent="0" algn="ctr">
              <a:buNone/>
            </a:pPr>
            <a:r>
              <a:rPr lang="en-US" dirty="0"/>
              <a:t>For many, many years, Texas has been known as a Mecca of the nation's overall agricultural production. It comes as no surprise Texas produces the most beef cattle. It's also the largest producer of cotton fiber and cotton seed, and the largest producer of wool and mohair. It doesn't end there. The Lone Star State leads the nation in horses, hay, sheep and goats, and is second in grain sorghum.</a:t>
            </a:r>
          </a:p>
        </p:txBody>
      </p:sp>
    </p:spTree>
    <p:extLst>
      <p:ext uri="{BB962C8B-B14F-4D97-AF65-F5344CB8AC3E}">
        <p14:creationId xmlns:p14="http://schemas.microsoft.com/office/powerpoint/2010/main" val="1819068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0A442-16DB-4C49-A404-859E004C562A}"/>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C66CD8E0-D1A4-4B2F-9F15-AEE71A226B9C}"/>
              </a:ext>
            </a:extLst>
          </p:cNvPr>
          <p:cNvSpPr>
            <a:spLocks noGrp="1"/>
          </p:cNvSpPr>
          <p:nvPr>
            <p:ph idx="1"/>
          </p:nvPr>
        </p:nvSpPr>
        <p:spPr>
          <a:xfrm>
            <a:off x="838200" y="1825625"/>
            <a:ext cx="4630271" cy="4351338"/>
          </a:xfrm>
        </p:spPr>
        <p:txBody>
          <a:bodyPr/>
          <a:lstStyle/>
          <a:p>
            <a:pPr marL="0" indent="0" algn="ctr">
              <a:buNone/>
            </a:pPr>
            <a:r>
              <a:rPr lang="en-US" dirty="0"/>
              <a:t>From food safety to the economy, agriculture is an important part of Texas, and by the ongoing growth of the industry in the state, it seems that it will continue to play a major role for years if not generations to come.</a:t>
            </a:r>
          </a:p>
          <a:p>
            <a:pPr marL="0" indent="0">
              <a:buNone/>
            </a:pPr>
            <a:r>
              <a:rPr lang="en-US" dirty="0"/>
              <a:t>   </a:t>
            </a:r>
          </a:p>
        </p:txBody>
      </p:sp>
      <p:pic>
        <p:nvPicPr>
          <p:cNvPr id="4" name="Picture 3">
            <a:extLst>
              <a:ext uri="{FF2B5EF4-FFF2-40B4-BE49-F238E27FC236}">
                <a16:creationId xmlns:a16="http://schemas.microsoft.com/office/drawing/2014/main" id="{80E00E11-D7A1-48F7-BB7F-B20766F30F73}"/>
              </a:ext>
            </a:extLst>
          </p:cNvPr>
          <p:cNvPicPr>
            <a:picLocks noChangeAspect="1"/>
          </p:cNvPicPr>
          <p:nvPr/>
        </p:nvPicPr>
        <p:blipFill>
          <a:blip r:embed="rId2"/>
          <a:stretch>
            <a:fillRect/>
          </a:stretch>
        </p:blipFill>
        <p:spPr>
          <a:xfrm>
            <a:off x="5245753" y="0"/>
            <a:ext cx="6505575" cy="6334125"/>
          </a:xfrm>
          <a:prstGeom prst="rect">
            <a:avLst/>
          </a:prstGeom>
        </p:spPr>
      </p:pic>
    </p:spTree>
    <p:extLst>
      <p:ext uri="{BB962C8B-B14F-4D97-AF65-F5344CB8AC3E}">
        <p14:creationId xmlns:p14="http://schemas.microsoft.com/office/powerpoint/2010/main" val="11330009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3D3E-7D52-40AD-8E9B-7C5AB4054DB8}"/>
              </a:ext>
            </a:extLst>
          </p:cNvPr>
          <p:cNvSpPr>
            <a:spLocks noGrp="1"/>
          </p:cNvSpPr>
          <p:nvPr>
            <p:ph type="title"/>
          </p:nvPr>
        </p:nvSpPr>
        <p:spPr/>
        <p:txBody>
          <a:bodyPr/>
          <a:lstStyle/>
          <a:p>
            <a:r>
              <a:rPr lang="en-US" dirty="0">
                <a:latin typeface="Poor Richard" panose="02080502050505020702" pitchFamily="18" charset="0"/>
              </a:rPr>
              <a:t>Hoping for H-2C</a:t>
            </a:r>
          </a:p>
        </p:txBody>
      </p:sp>
      <p:sp>
        <p:nvSpPr>
          <p:cNvPr id="3" name="Content Placeholder 2">
            <a:extLst>
              <a:ext uri="{FF2B5EF4-FFF2-40B4-BE49-F238E27FC236}">
                <a16:creationId xmlns:a16="http://schemas.microsoft.com/office/drawing/2014/main" id="{AC407096-53F3-4888-A297-F2BFC6B8528B}"/>
              </a:ext>
            </a:extLst>
          </p:cNvPr>
          <p:cNvSpPr>
            <a:spLocks noGrp="1"/>
          </p:cNvSpPr>
          <p:nvPr>
            <p:ph idx="1"/>
          </p:nvPr>
        </p:nvSpPr>
        <p:spPr/>
        <p:txBody>
          <a:bodyPr/>
          <a:lstStyle/>
          <a:p>
            <a:pPr marL="0" indent="0">
              <a:buNone/>
            </a:pPr>
            <a:r>
              <a:rPr lang="en-US" dirty="0"/>
              <a:t>TX Ag organizations state that lack of a stable workforce for agriculture places domestic food production at risk.</a:t>
            </a:r>
          </a:p>
          <a:p>
            <a:pPr marL="0" indent="0">
              <a:buNone/>
            </a:pPr>
            <a:r>
              <a:rPr lang="en-US" dirty="0"/>
              <a:t>“Increasing immigration enforcement without also reforming our worker visa program could cost America $60 billion in agricultural production. This situation makes U.S. agriculture less competitive with foreign farmers and less reliable for the American consumer. Securing a reliable and competent workforce is essential to agriculture, the economy and our national food security.”</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7F38F248-27D3-43DE-802E-B7CE72E0272C}"/>
              </a:ext>
            </a:extLst>
          </p:cNvPr>
          <p:cNvPicPr>
            <a:picLocks noChangeAspect="1"/>
          </p:cNvPicPr>
          <p:nvPr/>
        </p:nvPicPr>
        <p:blipFill rotWithShape="1">
          <a:blip r:embed="rId2">
            <a:clrChange>
              <a:clrFrom>
                <a:srgbClr val="FFFFFF"/>
              </a:clrFrom>
              <a:clrTo>
                <a:srgbClr val="FFFFFF">
                  <a:alpha val="0"/>
                </a:srgbClr>
              </a:clrTo>
            </a:clrChange>
          </a:blip>
          <a:srcRect r="2460"/>
          <a:stretch/>
        </p:blipFill>
        <p:spPr>
          <a:xfrm>
            <a:off x="9161928" y="4843051"/>
            <a:ext cx="2803723" cy="1919236"/>
          </a:xfrm>
          <a:prstGeom prst="rect">
            <a:avLst/>
          </a:prstGeom>
        </p:spPr>
      </p:pic>
    </p:spTree>
    <p:extLst>
      <p:ext uri="{BB962C8B-B14F-4D97-AF65-F5344CB8AC3E}">
        <p14:creationId xmlns:p14="http://schemas.microsoft.com/office/powerpoint/2010/main" val="1290615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0EC08-1756-4E68-8027-885B8B58C05B}"/>
              </a:ext>
            </a:extLst>
          </p:cNvPr>
          <p:cNvPicPr>
            <a:picLocks noChangeAspect="1"/>
          </p:cNvPicPr>
          <p:nvPr/>
        </p:nvPicPr>
        <p:blipFill>
          <a:blip r:embed="rId2"/>
          <a:stretch>
            <a:fillRect/>
          </a:stretch>
        </p:blipFill>
        <p:spPr>
          <a:xfrm>
            <a:off x="0" y="-32543"/>
            <a:ext cx="12192000" cy="6893522"/>
          </a:xfrm>
          <a:prstGeom prst="rect">
            <a:avLst/>
          </a:prstGeom>
        </p:spPr>
      </p:pic>
      <p:sp>
        <p:nvSpPr>
          <p:cNvPr id="2" name="Title 1">
            <a:extLst>
              <a:ext uri="{FF2B5EF4-FFF2-40B4-BE49-F238E27FC236}">
                <a16:creationId xmlns:a16="http://schemas.microsoft.com/office/drawing/2014/main" id="{11F6F60F-0288-4EB7-8423-05FFDF0E50F4}"/>
              </a:ext>
            </a:extLst>
          </p:cNvPr>
          <p:cNvSpPr>
            <a:spLocks noGrp="1"/>
          </p:cNvSpPr>
          <p:nvPr>
            <p:ph type="title"/>
          </p:nvPr>
        </p:nvSpPr>
        <p:spPr>
          <a:xfrm>
            <a:off x="443753" y="251409"/>
            <a:ext cx="7929282" cy="1325563"/>
          </a:xfrm>
        </p:spPr>
        <p:txBody>
          <a:bodyPr>
            <a:normAutofit/>
          </a:bodyPr>
          <a:lstStyle/>
          <a:p>
            <a:r>
              <a:rPr lang="en-US" sz="4100" dirty="0">
                <a:latin typeface="Poor Richard" panose="02080502050505020702" pitchFamily="18" charset="0"/>
              </a:rPr>
              <a:t>What’s different from H-2A &amp; H-2B?</a:t>
            </a:r>
          </a:p>
        </p:txBody>
      </p:sp>
      <p:sp>
        <p:nvSpPr>
          <p:cNvPr id="3" name="Content Placeholder 2">
            <a:extLst>
              <a:ext uri="{FF2B5EF4-FFF2-40B4-BE49-F238E27FC236}">
                <a16:creationId xmlns:a16="http://schemas.microsoft.com/office/drawing/2014/main" id="{33C3AAFB-8B06-4A57-91A9-147C0AB6AA91}"/>
              </a:ext>
            </a:extLst>
          </p:cNvPr>
          <p:cNvSpPr>
            <a:spLocks noGrp="1"/>
          </p:cNvSpPr>
          <p:nvPr>
            <p:ph idx="1"/>
          </p:nvPr>
        </p:nvSpPr>
        <p:spPr>
          <a:xfrm>
            <a:off x="443754" y="1825625"/>
            <a:ext cx="7391400" cy="4351338"/>
          </a:xfrm>
        </p:spPr>
        <p:txBody>
          <a:bodyPr/>
          <a:lstStyle/>
          <a:p>
            <a:pPr marL="0" indent="0" algn="ctr">
              <a:buNone/>
            </a:pPr>
            <a:r>
              <a:rPr lang="en-US" dirty="0"/>
              <a:t>The new program, called H-2C, would fall under the USDA instead of the Department of Labor, which is who currently administers the H-2A program.</a:t>
            </a:r>
          </a:p>
          <a:p>
            <a:pPr marL="0" indent="0" algn="ctr">
              <a:buNone/>
            </a:pPr>
            <a:r>
              <a:rPr lang="en-US" dirty="0"/>
              <a:t>It would be available to season and year-round agricultural employers like dairies, raw food processors, timber, aquaculture, and others.</a:t>
            </a:r>
          </a:p>
          <a:p>
            <a:pPr marL="0" indent="0">
              <a:buNone/>
            </a:pPr>
            <a:endParaRPr lang="en-US" dirty="0"/>
          </a:p>
        </p:txBody>
      </p:sp>
    </p:spTree>
    <p:extLst>
      <p:ext uri="{BB962C8B-B14F-4D97-AF65-F5344CB8AC3E}">
        <p14:creationId xmlns:p14="http://schemas.microsoft.com/office/powerpoint/2010/main" val="18767141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85FB47-156D-462A-BF98-D4843C4BB15E}"/>
              </a:ext>
            </a:extLst>
          </p:cNvPr>
          <p:cNvGrpSpPr/>
          <p:nvPr/>
        </p:nvGrpSpPr>
        <p:grpSpPr>
          <a:xfrm>
            <a:off x="0" y="1"/>
            <a:ext cx="12192000" cy="6857999"/>
            <a:chOff x="0" y="0"/>
            <a:chExt cx="12192000" cy="6857999"/>
          </a:xfrm>
        </p:grpSpPr>
        <p:pic>
          <p:nvPicPr>
            <p:cNvPr id="5" name="Picture 4">
              <a:extLst>
                <a:ext uri="{FF2B5EF4-FFF2-40B4-BE49-F238E27FC236}">
                  <a16:creationId xmlns:a16="http://schemas.microsoft.com/office/drawing/2014/main" id="{8902F4C6-568D-4AA6-B388-CBA3503A87D3}"/>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5">
              <a:extLst>
                <a:ext uri="{FF2B5EF4-FFF2-40B4-BE49-F238E27FC236}">
                  <a16:creationId xmlns:a16="http://schemas.microsoft.com/office/drawing/2014/main" id="{0BE9CC74-8DA0-4D7F-B23B-458406FCA8DF}"/>
                </a:ext>
              </a:extLst>
            </p:cNvPr>
            <p:cNvPicPr>
              <a:picLocks noChangeAspect="1"/>
            </p:cNvPicPr>
            <p:nvPr/>
          </p:nvPicPr>
          <p:blipFill>
            <a:blip r:embed="rId3">
              <a:clrChange>
                <a:clrFrom>
                  <a:srgbClr val="63A4A2"/>
                </a:clrFrom>
                <a:clrTo>
                  <a:srgbClr val="63A4A2">
                    <a:alpha val="0"/>
                  </a:srgbClr>
                </a:clrTo>
              </a:clrChange>
              <a:extLst>
                <a:ext uri="{BEBA8EAE-BF5A-486C-A8C5-ECC9F3942E4B}">
                  <a14:imgProps xmlns:a14="http://schemas.microsoft.com/office/drawing/2010/main">
                    <a14:imgLayer r:embed="rId4">
                      <a14:imgEffect>
                        <a14:backgroundRemoval t="8243" b="97831" l="1469" r="91722">
                          <a14:foregroundMark x1="4005" y1="40998" x2="7298" y2="45216"/>
                          <a14:foregroundMark x1="24578" y1="61301" x2="26282" y2="63179"/>
                          <a14:foregroundMark x1="41846" y1="78436" x2="57410" y2="89154"/>
                          <a14:foregroundMark x1="57410" y1="89154" x2="61148" y2="93059"/>
                          <a14:foregroundMark x1="7343" y1="44902" x2="5020" y2="41128"/>
                          <a14:foregroundMark x1="3883" y1="38137" x2="4005" y2="37961"/>
                          <a14:foregroundMark x1="2804" y1="39696" x2="3615" y2="38525"/>
                          <a14:foregroundMark x1="54473" y1="87636" x2="57810" y2="92625"/>
                          <a14:foregroundMark x1="61816" y1="93709" x2="91322" y2="65944"/>
                          <a14:foregroundMark x1="32176" y1="9761" x2="33645" y2="8243"/>
                          <a14:foregroundMark x1="44059" y1="51410" x2="43792" y2="47072"/>
                          <a14:foregroundMark x1="3738" y1="39696" x2="15087" y2="50542"/>
                          <a14:foregroundMark x1="14686" y1="50976" x2="24433" y2="59436"/>
                          <a14:foregroundMark x1="24433" y1="59436" x2="39786" y2="75705"/>
                          <a14:foregroundMark x1="42590" y1="78742" x2="39519" y2="75705"/>
                          <a14:foregroundMark x1="6809" y1="44035" x2="12016" y2="50108"/>
                          <a14:foregroundMark x1="4005" y1="43167" x2="25100" y2="60954"/>
                          <a14:foregroundMark x1="25100" y1="60954" x2="52336" y2="90022"/>
                          <a14:foregroundMark x1="17490" y1="57484" x2="41789" y2="79176"/>
                          <a14:foregroundMark x1="41923" y1="79610" x2="60080" y2="96312"/>
                          <a14:foregroundMark x1="59413" y1="96312" x2="70360" y2="86334"/>
                          <a14:foregroundMark x1="70360" y1="86334" x2="75434" y2="84165"/>
                          <a14:foregroundMark x1="75434" y1="84165" x2="75834" y2="83731"/>
                          <a14:foregroundMark x1="68758" y1="89805" x2="62350" y2="97831"/>
                          <a14:foregroundMark x1="4673" y1="45336" x2="3471" y2="40347"/>
                          <a14:foregroundMark x1="4005" y1="38829" x2="4005" y2="38829"/>
                          <a14:foregroundMark x1="3605" y1="41215" x2="3605" y2="37744"/>
                          <a14:foregroundMark x1="3605" y1="45336" x2="1602" y2="38395"/>
                          <a14:foregroundMark x1="2670" y1="41215" x2="2804" y2="37310"/>
                          <a14:foregroundMark x1="3204" y1="41215" x2="4539" y2="34490"/>
                          <a14:foregroundMark x1="3071" y1="37961" x2="9880" y2="34707"/>
                          <a14:foregroundMark x1="9880" y1="34707" x2="23765" y2="17787"/>
                          <a14:foregroundMark x1="23765" y1="17787" x2="24032" y2="17787"/>
                          <a14:foregroundMark x1="3605" y1="36226" x2="9212" y2="32972"/>
                          <a14:foregroundMark x1="9212" y1="32972" x2="18825" y2="22343"/>
                          <a14:foregroundMark x1="18825" y1="22343" x2="24299" y2="20174"/>
                          <a14:foregroundMark x1="24299" y1="20174" x2="25501" y2="18438"/>
                          <a14:foregroundMark x1="18558" y1="22993" x2="4673" y2="34707"/>
                          <a14:foregroundMark x1="18425" y1="22343" x2="26702" y2="15401"/>
                          <a14:foregroundMark x1="51535" y1="22993" x2="62483" y2="30369"/>
                          <a14:foregroundMark x1="62483" y1="30369" x2="91722" y2="61388"/>
                          <a14:backgroundMark x1="14953" y1="23861" x2="19493" y2="16269"/>
                        </a14:backgroundRemoval>
                      </a14:imgEffect>
                    </a14:imgLayer>
                  </a14:imgProps>
                </a:ext>
              </a:extLst>
            </a:blip>
            <a:stretch>
              <a:fillRect/>
            </a:stretch>
          </p:blipFill>
          <p:spPr>
            <a:xfrm>
              <a:off x="31912" y="1027906"/>
              <a:ext cx="9142177" cy="5626894"/>
            </a:xfrm>
            <a:prstGeom prst="rect">
              <a:avLst/>
            </a:prstGeom>
          </p:spPr>
        </p:pic>
      </p:grpSp>
      <p:sp>
        <p:nvSpPr>
          <p:cNvPr id="2" name="Title 1">
            <a:extLst>
              <a:ext uri="{FF2B5EF4-FFF2-40B4-BE49-F238E27FC236}">
                <a16:creationId xmlns:a16="http://schemas.microsoft.com/office/drawing/2014/main" id="{928E973D-4781-4FA1-939B-709F95584C7B}"/>
              </a:ext>
            </a:extLst>
          </p:cNvPr>
          <p:cNvSpPr>
            <a:spLocks noGrp="1"/>
          </p:cNvSpPr>
          <p:nvPr>
            <p:ph type="title"/>
          </p:nvPr>
        </p:nvSpPr>
        <p:spPr>
          <a:xfrm>
            <a:off x="838200" y="-41273"/>
            <a:ext cx="10515600" cy="1325563"/>
          </a:xfrm>
        </p:spPr>
        <p:txBody>
          <a:bodyPr/>
          <a:lstStyle/>
          <a:p>
            <a:pPr algn="ctr"/>
            <a:r>
              <a:rPr lang="en-US" dirty="0">
                <a:latin typeface="Poor Richard" panose="02080502050505020702" pitchFamily="18" charset="0"/>
              </a:rPr>
              <a:t>Watering by </a:t>
            </a:r>
            <a:r>
              <a:rPr lang="en-US" dirty="0" err="1">
                <a:latin typeface="Poor Richard" panose="02080502050505020702" pitchFamily="18" charset="0"/>
              </a:rPr>
              <a:t>WiFi</a:t>
            </a:r>
            <a:r>
              <a:rPr lang="en-US" dirty="0">
                <a:latin typeface="Poor Richard" panose="02080502050505020702" pitchFamily="18" charset="0"/>
              </a:rPr>
              <a:t>?</a:t>
            </a:r>
          </a:p>
        </p:txBody>
      </p:sp>
      <p:sp>
        <p:nvSpPr>
          <p:cNvPr id="3" name="Content Placeholder 2">
            <a:extLst>
              <a:ext uri="{FF2B5EF4-FFF2-40B4-BE49-F238E27FC236}">
                <a16:creationId xmlns:a16="http://schemas.microsoft.com/office/drawing/2014/main" id="{9B09220E-8964-4619-AFD9-CDE34F7EEAF1}"/>
              </a:ext>
            </a:extLst>
          </p:cNvPr>
          <p:cNvSpPr>
            <a:spLocks noGrp="1"/>
          </p:cNvSpPr>
          <p:nvPr>
            <p:ph idx="1"/>
          </p:nvPr>
        </p:nvSpPr>
        <p:spPr>
          <a:xfrm>
            <a:off x="7906980" y="1772541"/>
            <a:ext cx="3841376" cy="4351338"/>
          </a:xfrm>
        </p:spPr>
        <p:txBody>
          <a:bodyPr/>
          <a:lstStyle/>
          <a:p>
            <a:pPr marL="0" indent="0" algn="ctr">
              <a:buNone/>
            </a:pPr>
            <a:r>
              <a:rPr lang="en-US" dirty="0"/>
              <a:t>Farmers and ranchers rely on data to grow more food, fuel and fiber than ever before while lessening their environmental impact. </a:t>
            </a:r>
          </a:p>
        </p:txBody>
      </p:sp>
    </p:spTree>
    <p:extLst>
      <p:ext uri="{BB962C8B-B14F-4D97-AF65-F5344CB8AC3E}">
        <p14:creationId xmlns:p14="http://schemas.microsoft.com/office/powerpoint/2010/main" val="6489360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CCC5-637D-4399-8F7D-F0324BB0FA14}"/>
              </a:ext>
            </a:extLst>
          </p:cNvPr>
          <p:cNvSpPr>
            <a:spLocks noGrp="1"/>
          </p:cNvSpPr>
          <p:nvPr>
            <p:ph type="title"/>
          </p:nvPr>
        </p:nvSpPr>
        <p:spPr/>
        <p:txBody>
          <a:bodyPr/>
          <a:lstStyle/>
          <a:p>
            <a:r>
              <a:rPr lang="en-US" dirty="0">
                <a:latin typeface="Poor Richard" panose="02080502050505020702" pitchFamily="18" charset="0"/>
              </a:rPr>
              <a:t> </a:t>
            </a:r>
          </a:p>
        </p:txBody>
      </p:sp>
      <p:pic>
        <p:nvPicPr>
          <p:cNvPr id="4" name="Picture 3">
            <a:extLst>
              <a:ext uri="{FF2B5EF4-FFF2-40B4-BE49-F238E27FC236}">
                <a16:creationId xmlns:a16="http://schemas.microsoft.com/office/drawing/2014/main" id="{5F6615FD-E030-4A1C-9582-2B4B2322B03F}"/>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D1D4BF1-E0B8-47A9-B936-168AA5E66739}"/>
              </a:ext>
            </a:extLst>
          </p:cNvPr>
          <p:cNvSpPr>
            <a:spLocks noGrp="1"/>
          </p:cNvSpPr>
          <p:nvPr>
            <p:ph idx="1"/>
          </p:nvPr>
        </p:nvSpPr>
        <p:spPr>
          <a:xfrm>
            <a:off x="838200" y="1027906"/>
            <a:ext cx="10515600" cy="4351338"/>
          </a:xfrm>
        </p:spPr>
        <p:txBody>
          <a:bodyPr/>
          <a:lstStyle/>
          <a:p>
            <a:pPr marL="0" indent="0">
              <a:buNone/>
            </a:pPr>
            <a:r>
              <a:rPr lang="en-US" sz="3600" dirty="0">
                <a:latin typeface="Poor Richard" panose="02080502050505020702" pitchFamily="18" charset="0"/>
              </a:rPr>
              <a:t>“Today’s farmers and ranchers are using precision agricultural techniques to make decisions that impact the amount of fertilizer they need to purchase and apply to the field, the amount of water needed to sustain the crop and the amount and type of herbicides or pesticides they may need to apply.”</a:t>
            </a:r>
          </a:p>
          <a:p>
            <a:pPr marL="0" indent="0" algn="r">
              <a:buNone/>
            </a:pPr>
            <a:r>
              <a:rPr lang="en-US" dirty="0"/>
              <a:t>--Zippy Duvall, American Farm Bureau Federation (AFBF) President</a:t>
            </a:r>
          </a:p>
        </p:txBody>
      </p:sp>
    </p:spTree>
    <p:extLst>
      <p:ext uri="{BB962C8B-B14F-4D97-AF65-F5344CB8AC3E}">
        <p14:creationId xmlns:p14="http://schemas.microsoft.com/office/powerpoint/2010/main" val="3664090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F3DF-E94C-4843-91C0-B1D248F415B4}"/>
              </a:ext>
            </a:extLst>
          </p:cNvPr>
          <p:cNvSpPr>
            <a:spLocks noGrp="1"/>
          </p:cNvSpPr>
          <p:nvPr>
            <p:ph type="title"/>
          </p:nvPr>
        </p:nvSpPr>
        <p:spPr/>
        <p:txBody>
          <a:bodyPr/>
          <a:lstStyle/>
          <a:p>
            <a:r>
              <a:rPr lang="en-US" dirty="0">
                <a:latin typeface="Poor Richard" panose="02080502050505020702" pitchFamily="18" charset="0"/>
              </a:rPr>
              <a:t>Making the connection</a:t>
            </a:r>
          </a:p>
        </p:txBody>
      </p:sp>
      <p:pic>
        <p:nvPicPr>
          <p:cNvPr id="5" name="Picture 4">
            <a:extLst>
              <a:ext uri="{FF2B5EF4-FFF2-40B4-BE49-F238E27FC236}">
                <a16:creationId xmlns:a16="http://schemas.microsoft.com/office/drawing/2014/main" id="{96E173E5-BEBB-486A-8741-7AC175178300}"/>
              </a:ext>
            </a:extLst>
          </p:cNvPr>
          <p:cNvPicPr>
            <a:picLocks noChangeAspect="1"/>
          </p:cNvPicPr>
          <p:nvPr/>
        </p:nvPicPr>
        <p:blipFill>
          <a:blip r:embed="rId2"/>
          <a:stretch>
            <a:fillRect/>
          </a:stretch>
        </p:blipFill>
        <p:spPr>
          <a:xfrm>
            <a:off x="6946244" y="606706"/>
            <a:ext cx="4869238" cy="4816475"/>
          </a:xfrm>
          <a:prstGeom prst="rect">
            <a:avLst/>
          </a:prstGeom>
        </p:spPr>
      </p:pic>
      <p:sp>
        <p:nvSpPr>
          <p:cNvPr id="3" name="Content Placeholder 2">
            <a:extLst>
              <a:ext uri="{FF2B5EF4-FFF2-40B4-BE49-F238E27FC236}">
                <a16:creationId xmlns:a16="http://schemas.microsoft.com/office/drawing/2014/main" id="{225BB0B7-DD76-4223-9BA1-AE6C38E9AAE6}"/>
              </a:ext>
            </a:extLst>
          </p:cNvPr>
          <p:cNvSpPr>
            <a:spLocks noGrp="1"/>
          </p:cNvSpPr>
          <p:nvPr>
            <p:ph idx="1"/>
          </p:nvPr>
        </p:nvSpPr>
        <p:spPr>
          <a:xfrm>
            <a:off x="838200" y="1825625"/>
            <a:ext cx="6602506" cy="4351338"/>
          </a:xfrm>
        </p:spPr>
        <p:txBody>
          <a:bodyPr/>
          <a:lstStyle/>
          <a:p>
            <a:pPr marL="0" indent="0">
              <a:buNone/>
            </a:pPr>
            <a:r>
              <a:rPr lang="en-US" dirty="0"/>
              <a:t>The Senate Commerce Committee today approved S. 2343, the Precision Agriculture Connectivity Act of 2018, which would create a task force to focus on the connectivity and technology needs of modern farmers who are too often without broadband in the fields and on the ranches where they work.</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07282FF8-36EC-420A-8649-9CCB86F7DE7A}"/>
              </a:ext>
            </a:extLst>
          </p:cNvPr>
          <p:cNvSpPr txBox="1"/>
          <p:nvPr/>
        </p:nvSpPr>
        <p:spPr>
          <a:xfrm>
            <a:off x="519953" y="5558118"/>
            <a:ext cx="11295529" cy="646331"/>
          </a:xfrm>
          <a:prstGeom prst="rect">
            <a:avLst/>
          </a:prstGeom>
          <a:noFill/>
        </p:spPr>
        <p:txBody>
          <a:bodyPr wrap="square" rtlCol="0">
            <a:spAutoFit/>
          </a:bodyPr>
          <a:lstStyle/>
          <a:p>
            <a:r>
              <a:rPr lang="en-US" dirty="0"/>
              <a:t>FCC data shows that 39% of rural Americans lack access to minimum broadband speed service (25 Mbps/3 Mbps), compared to only 4% of urban Americans, there is no information about connectivity on cropland and rangeland.</a:t>
            </a:r>
          </a:p>
        </p:txBody>
      </p:sp>
    </p:spTree>
    <p:extLst>
      <p:ext uri="{BB962C8B-B14F-4D97-AF65-F5344CB8AC3E}">
        <p14:creationId xmlns:p14="http://schemas.microsoft.com/office/powerpoint/2010/main" val="2061900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369C4-F440-4F6F-A922-8BEC77058ACB}"/>
              </a:ext>
            </a:extLst>
          </p:cNvPr>
          <p:cNvPicPr>
            <a:picLocks noChangeAspect="1"/>
          </p:cNvPicPr>
          <p:nvPr/>
        </p:nvPicPr>
        <p:blipFill>
          <a:blip r:embed="rId2"/>
          <a:stretch>
            <a:fillRect/>
          </a:stretch>
        </p:blipFill>
        <p:spPr>
          <a:xfrm>
            <a:off x="4144911" y="0"/>
            <a:ext cx="8047089" cy="6858000"/>
          </a:xfrm>
          <a:prstGeom prst="rect">
            <a:avLst/>
          </a:prstGeom>
        </p:spPr>
      </p:pic>
      <p:sp>
        <p:nvSpPr>
          <p:cNvPr id="2" name="Title 1">
            <a:extLst>
              <a:ext uri="{FF2B5EF4-FFF2-40B4-BE49-F238E27FC236}">
                <a16:creationId xmlns:a16="http://schemas.microsoft.com/office/drawing/2014/main" id="{5B88A1F2-169B-4931-BC95-E53F56E9A118}"/>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648C3145-2A0B-48E8-9611-E8E5513D4E53}"/>
              </a:ext>
            </a:extLst>
          </p:cNvPr>
          <p:cNvSpPr>
            <a:spLocks noGrp="1"/>
          </p:cNvSpPr>
          <p:nvPr>
            <p:ph idx="1"/>
          </p:nvPr>
        </p:nvSpPr>
        <p:spPr>
          <a:xfrm>
            <a:off x="146652" y="1624294"/>
            <a:ext cx="3998259" cy="4351338"/>
          </a:xfrm>
        </p:spPr>
        <p:txBody>
          <a:bodyPr>
            <a:normAutofit/>
          </a:bodyPr>
          <a:lstStyle/>
          <a:p>
            <a:pPr marL="0" indent="0">
              <a:buNone/>
            </a:pPr>
            <a:r>
              <a:rPr lang="en-US" dirty="0"/>
              <a:t>While rain has been scarce on the western end of the state, East and Southeast Texas have seen significant rainfall in the past few months and those regions are not experiencing any level of drought intensity thanks to recent precipitation.</a:t>
            </a:r>
          </a:p>
        </p:txBody>
      </p:sp>
    </p:spTree>
    <p:extLst>
      <p:ext uri="{BB962C8B-B14F-4D97-AF65-F5344CB8AC3E}">
        <p14:creationId xmlns:p14="http://schemas.microsoft.com/office/powerpoint/2010/main" val="14008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E03B55-ADE2-4FD6-A444-F97E2C870B99}"/>
              </a:ext>
            </a:extLst>
          </p:cNvPr>
          <p:cNvPicPr>
            <a:picLocks noChangeAspect="1"/>
          </p:cNvPicPr>
          <p:nvPr/>
        </p:nvPicPr>
        <p:blipFill>
          <a:blip r:embed="rId2"/>
          <a:stretch>
            <a:fillRect/>
          </a:stretch>
        </p:blipFill>
        <p:spPr>
          <a:xfrm>
            <a:off x="7594070" y="3175081"/>
            <a:ext cx="4597930" cy="3682919"/>
          </a:xfrm>
          <a:prstGeom prst="rect">
            <a:avLst/>
          </a:prstGeom>
        </p:spPr>
      </p:pic>
      <p:sp>
        <p:nvSpPr>
          <p:cNvPr id="2" name="Title 1">
            <a:extLst>
              <a:ext uri="{FF2B5EF4-FFF2-40B4-BE49-F238E27FC236}">
                <a16:creationId xmlns:a16="http://schemas.microsoft.com/office/drawing/2014/main" id="{51A0A846-AE68-4708-8B41-DD620BECD17F}"/>
              </a:ext>
            </a:extLst>
          </p:cNvPr>
          <p:cNvSpPr>
            <a:spLocks noGrp="1"/>
          </p:cNvSpPr>
          <p:nvPr>
            <p:ph type="title"/>
          </p:nvPr>
        </p:nvSpPr>
        <p:spPr/>
        <p:txBody>
          <a:bodyPr/>
          <a:lstStyle/>
          <a:p>
            <a:r>
              <a:rPr lang="en-US" dirty="0">
                <a:latin typeface="Poor Richard" panose="02080502050505020702" pitchFamily="18" charset="0"/>
              </a:rPr>
              <a:t>Cost Sharing on Cotton</a:t>
            </a:r>
          </a:p>
        </p:txBody>
      </p:sp>
      <p:sp>
        <p:nvSpPr>
          <p:cNvPr id="3" name="Content Placeholder 2">
            <a:extLst>
              <a:ext uri="{FF2B5EF4-FFF2-40B4-BE49-F238E27FC236}">
                <a16:creationId xmlns:a16="http://schemas.microsoft.com/office/drawing/2014/main" id="{0D8B3EB5-EBE0-43F1-A6C2-A69833238AB3}"/>
              </a:ext>
            </a:extLst>
          </p:cNvPr>
          <p:cNvSpPr>
            <a:spLocks noGrp="1"/>
          </p:cNvSpPr>
          <p:nvPr>
            <p:ph idx="1"/>
          </p:nvPr>
        </p:nvSpPr>
        <p:spPr/>
        <p:txBody>
          <a:bodyPr/>
          <a:lstStyle/>
          <a:p>
            <a:pPr marL="0" indent="0">
              <a:buNone/>
            </a:pPr>
            <a:r>
              <a:rPr lang="en-US" dirty="0"/>
              <a:t>The USDA’s Farm Service Agency (FSA) is administering a program where cotton farmers will receive a cost share payment based on their 2016 cotton acreage multiplied by 20% of the average ginning cost for each production.</a:t>
            </a:r>
          </a:p>
          <a:p>
            <a:pPr marL="0" indent="0">
              <a:buNone/>
            </a:pPr>
            <a:r>
              <a:rPr lang="en-US" dirty="0"/>
              <a:t>The cost of ginning per acre in the Southwest region is $98.26, meaning Texas farmers enrolled in the program will receive $19.65 per acre. CGCS payments are capped at $40,000 per farmer.</a:t>
            </a:r>
          </a:p>
          <a:p>
            <a:pPr marL="0" indent="0">
              <a:buNone/>
            </a:pPr>
            <a:endParaRPr lang="en-US" dirty="0"/>
          </a:p>
        </p:txBody>
      </p:sp>
    </p:spTree>
    <p:extLst>
      <p:ext uri="{BB962C8B-B14F-4D97-AF65-F5344CB8AC3E}">
        <p14:creationId xmlns:p14="http://schemas.microsoft.com/office/powerpoint/2010/main" val="39029932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ECFF7-ED43-48AA-8CEC-C746F71FAB42}"/>
              </a:ext>
            </a:extLst>
          </p:cNvPr>
          <p:cNvPicPr>
            <a:picLocks noChangeAspect="1"/>
          </p:cNvPicPr>
          <p:nvPr/>
        </p:nvPicPr>
        <p:blipFill>
          <a:blip r:embed="rId2"/>
          <a:stretch>
            <a:fillRect/>
          </a:stretch>
        </p:blipFill>
        <p:spPr>
          <a:xfrm>
            <a:off x="271462" y="119062"/>
            <a:ext cx="3369205" cy="6552949"/>
          </a:xfrm>
          <a:prstGeom prst="rect">
            <a:avLst/>
          </a:prstGeom>
        </p:spPr>
      </p:pic>
      <p:sp>
        <p:nvSpPr>
          <p:cNvPr id="2" name="Title 1">
            <a:extLst>
              <a:ext uri="{FF2B5EF4-FFF2-40B4-BE49-F238E27FC236}">
                <a16:creationId xmlns:a16="http://schemas.microsoft.com/office/drawing/2014/main" id="{379D6CC0-21DD-4EA2-A323-A09DF4A0D52C}"/>
              </a:ext>
            </a:extLst>
          </p:cNvPr>
          <p:cNvSpPr>
            <a:spLocks noGrp="1"/>
          </p:cNvSpPr>
          <p:nvPr>
            <p:ph type="title"/>
          </p:nvPr>
        </p:nvSpPr>
        <p:spPr>
          <a:xfrm>
            <a:off x="3998258" y="365125"/>
            <a:ext cx="7355542" cy="1325563"/>
          </a:xfrm>
        </p:spPr>
        <p:txBody>
          <a:bodyPr/>
          <a:lstStyle/>
          <a:p>
            <a:pPr algn="ctr"/>
            <a:r>
              <a:rPr lang="en-US" dirty="0">
                <a:latin typeface="Poor Richard" panose="02080502050505020702" pitchFamily="18" charset="0"/>
              </a:rPr>
              <a:t>Why cotton?</a:t>
            </a:r>
          </a:p>
        </p:txBody>
      </p:sp>
      <p:sp>
        <p:nvSpPr>
          <p:cNvPr id="3" name="Content Placeholder 2">
            <a:extLst>
              <a:ext uri="{FF2B5EF4-FFF2-40B4-BE49-F238E27FC236}">
                <a16:creationId xmlns:a16="http://schemas.microsoft.com/office/drawing/2014/main" id="{EF473597-B070-4F95-87A2-918F6252BFE9}"/>
              </a:ext>
            </a:extLst>
          </p:cNvPr>
          <p:cNvSpPr>
            <a:spLocks noGrp="1"/>
          </p:cNvSpPr>
          <p:nvPr>
            <p:ph idx="1"/>
          </p:nvPr>
        </p:nvSpPr>
        <p:spPr>
          <a:xfrm>
            <a:off x="3998258" y="1825625"/>
            <a:ext cx="7355541" cy="4351338"/>
          </a:xfrm>
        </p:spPr>
        <p:txBody>
          <a:bodyPr/>
          <a:lstStyle/>
          <a:p>
            <a:pPr marL="0" indent="0">
              <a:buNone/>
            </a:pPr>
            <a:r>
              <a:rPr lang="en-US" dirty="0"/>
              <a:t>CGCS payments will help the domestic cotton industry find new and improved ways to market cotton, according to USDA.</a:t>
            </a:r>
          </a:p>
          <a:p>
            <a:pPr marL="0" indent="0">
              <a:buNone/>
            </a:pPr>
            <a:r>
              <a:rPr lang="en-US" dirty="0"/>
              <a:t>“Cotton producers confront high input and infrastructure costs, which leaves them more financially leveraged than most of their colleagues,” U.S. Secretary of Agriculture Sonny Perdue said.</a:t>
            </a:r>
          </a:p>
          <a:p>
            <a:pPr marL="0" indent="0">
              <a:buNone/>
            </a:pPr>
            <a:endParaRPr lang="en-US" dirty="0"/>
          </a:p>
        </p:txBody>
      </p:sp>
    </p:spTree>
    <p:extLst>
      <p:ext uri="{BB962C8B-B14F-4D97-AF65-F5344CB8AC3E}">
        <p14:creationId xmlns:p14="http://schemas.microsoft.com/office/powerpoint/2010/main" val="271979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7C9D3-B993-4797-959A-77507C970058}"/>
              </a:ext>
            </a:extLst>
          </p:cNvPr>
          <p:cNvPicPr>
            <a:picLocks noChangeAspect="1"/>
          </p:cNvPicPr>
          <p:nvPr/>
        </p:nvPicPr>
        <p:blipFill>
          <a:blip r:embed="rId2"/>
          <a:stretch>
            <a:fillRect/>
          </a:stretch>
        </p:blipFill>
        <p:spPr>
          <a:xfrm>
            <a:off x="0" y="0"/>
            <a:ext cx="12192000" cy="6900489"/>
          </a:xfrm>
          <a:prstGeom prst="rect">
            <a:avLst/>
          </a:prstGeom>
        </p:spPr>
      </p:pic>
      <p:sp>
        <p:nvSpPr>
          <p:cNvPr id="2" name="Title 1">
            <a:extLst>
              <a:ext uri="{FF2B5EF4-FFF2-40B4-BE49-F238E27FC236}">
                <a16:creationId xmlns:a16="http://schemas.microsoft.com/office/drawing/2014/main" id="{84C02822-A32B-4A97-B2C2-475A2AF952C2}"/>
              </a:ext>
            </a:extLst>
          </p:cNvPr>
          <p:cNvSpPr>
            <a:spLocks noGrp="1"/>
          </p:cNvSpPr>
          <p:nvPr>
            <p:ph type="title"/>
          </p:nvPr>
        </p:nvSpPr>
        <p:spPr>
          <a:xfrm>
            <a:off x="838200" y="0"/>
            <a:ext cx="10515600" cy="1325563"/>
          </a:xfrm>
        </p:spPr>
        <p:txBody>
          <a:bodyPr/>
          <a:lstStyle/>
          <a:p>
            <a:r>
              <a:rPr lang="en-US" dirty="0">
                <a:latin typeface="Poor Richard" panose="02080502050505020702" pitchFamily="18" charset="0"/>
              </a:rPr>
              <a:t>Not your average weather</a:t>
            </a:r>
          </a:p>
        </p:txBody>
      </p:sp>
      <p:sp>
        <p:nvSpPr>
          <p:cNvPr id="3" name="Content Placeholder 2">
            <a:extLst>
              <a:ext uri="{FF2B5EF4-FFF2-40B4-BE49-F238E27FC236}">
                <a16:creationId xmlns:a16="http://schemas.microsoft.com/office/drawing/2014/main" id="{598C48EC-58CC-435A-A31D-0362F3294FFD}"/>
              </a:ext>
            </a:extLst>
          </p:cNvPr>
          <p:cNvSpPr>
            <a:spLocks noGrp="1"/>
          </p:cNvSpPr>
          <p:nvPr>
            <p:ph idx="1"/>
          </p:nvPr>
        </p:nvSpPr>
        <p:spPr>
          <a:xfrm>
            <a:off x="829234" y="1394946"/>
            <a:ext cx="10515600" cy="4351338"/>
          </a:xfrm>
        </p:spPr>
        <p:txBody>
          <a:bodyPr/>
          <a:lstStyle/>
          <a:p>
            <a:pPr marL="0" indent="0">
              <a:buNone/>
            </a:pPr>
            <a:r>
              <a:rPr lang="en-US" dirty="0"/>
              <a:t>Much of the Western region has received less than half an inch of rain all year and the annual rainfall is supposed to be 18-25 inches per year. Ranchers in many areas face dire conditions as grazing lands dry up.</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3991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TotalTime>
  <Words>3685</Words>
  <Application>Microsoft Office PowerPoint</Application>
  <PresentationFormat>Widescreen</PresentationFormat>
  <Paragraphs>194</Paragraphs>
  <Slides>81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Calibri Light</vt:lpstr>
      <vt:lpstr>Poor Richard</vt:lpstr>
      <vt:lpstr>Office Theme</vt:lpstr>
      <vt:lpstr>The Texas Panhandle</vt:lpstr>
      <vt:lpstr> </vt:lpstr>
      <vt:lpstr>Water? Water? Anywhere?</vt:lpstr>
      <vt:lpstr>Having Flashbacks</vt:lpstr>
      <vt:lpstr>Breaking records!</vt:lpstr>
      <vt:lpstr> </vt:lpstr>
      <vt:lpstr>East vs West</vt:lpstr>
      <vt:lpstr> </vt:lpstr>
      <vt:lpstr>Not your average weather</vt:lpstr>
      <vt:lpstr>Does it feel warm to you?</vt:lpstr>
      <vt:lpstr>Is it really that dry?</vt:lpstr>
      <vt:lpstr>A Dry Outlook</vt:lpstr>
      <vt:lpstr> </vt:lpstr>
      <vt:lpstr>Where will they find water?</vt:lpstr>
      <vt:lpstr>That doesn’t sound so bad, right?</vt:lpstr>
      <vt:lpstr>What is the Ogallala?</vt:lpstr>
      <vt:lpstr>The sponge is drying out</vt:lpstr>
      <vt:lpstr>Facing Hard Choices</vt:lpstr>
      <vt:lpstr>Who has the rights?</vt:lpstr>
      <vt:lpstr>What will happen if we don’t slow down?</vt:lpstr>
      <vt:lpstr>Won’t it fill back up?</vt:lpstr>
      <vt:lpstr>A balmy evening</vt:lpstr>
      <vt:lpstr> </vt:lpstr>
      <vt:lpstr>Farming without irrigation?</vt:lpstr>
      <vt:lpstr>This is dry land, this is your land…</vt:lpstr>
      <vt:lpstr>“Hope lies in technology”</vt:lpstr>
      <vt:lpstr> </vt:lpstr>
      <vt:lpstr>Feeling the Burn</vt:lpstr>
      <vt:lpstr>Catching the Pan on Fire</vt:lpstr>
      <vt:lpstr> </vt:lpstr>
      <vt:lpstr>A deadly combination</vt:lpstr>
      <vt:lpstr> </vt:lpstr>
      <vt:lpstr> Lessons Learned</vt:lpstr>
      <vt:lpstr>Knowing when to quit</vt:lpstr>
      <vt:lpstr> </vt:lpstr>
      <vt:lpstr> </vt:lpstr>
      <vt:lpstr> </vt:lpstr>
      <vt:lpstr> </vt:lpstr>
      <vt:lpstr>Hungry!</vt:lpstr>
      <vt:lpstr>Order up! More mouths to feed!</vt:lpstr>
      <vt:lpstr>Are they really related?</vt:lpstr>
      <vt:lpstr> Not keeping up</vt:lpstr>
      <vt:lpstr> </vt:lpstr>
      <vt:lpstr>Sorghum saves the day?</vt:lpstr>
      <vt:lpstr>A hope and a plane?</vt:lpstr>
      <vt:lpstr> </vt:lpstr>
      <vt:lpstr>Not sure it works, but have to try</vt:lpstr>
      <vt:lpstr>To cull, or not to cull?</vt:lpstr>
      <vt:lpstr>No food on the range</vt:lpstr>
      <vt:lpstr>Feeding a lot sooner</vt:lpstr>
      <vt:lpstr>1% might not sound like much, but…</vt:lpstr>
      <vt:lpstr>What does it mean?</vt:lpstr>
      <vt:lpstr>Won’t a glut drive down prices?</vt:lpstr>
      <vt:lpstr> </vt:lpstr>
      <vt:lpstr>More than just beef</vt:lpstr>
      <vt:lpstr>The 80s. Big Hair. Big Dairy.</vt:lpstr>
      <vt:lpstr> </vt:lpstr>
      <vt:lpstr>Dairy on the moove</vt:lpstr>
      <vt:lpstr>Too wet for dairy?</vt:lpstr>
      <vt:lpstr> </vt:lpstr>
      <vt:lpstr>The Perfect Spot!</vt:lpstr>
      <vt:lpstr> </vt:lpstr>
      <vt:lpstr> </vt:lpstr>
      <vt:lpstr> </vt:lpstr>
      <vt:lpstr>What about now?</vt:lpstr>
      <vt:lpstr> </vt:lpstr>
      <vt:lpstr>You can’t turn a dairy cow off and on</vt:lpstr>
      <vt:lpstr>Milk production taking a hard hit</vt:lpstr>
      <vt:lpstr> </vt:lpstr>
      <vt:lpstr> </vt:lpstr>
      <vt:lpstr>Congress getting their Act together on Ag</vt:lpstr>
      <vt:lpstr> </vt:lpstr>
      <vt:lpstr> </vt:lpstr>
      <vt:lpstr> </vt:lpstr>
      <vt:lpstr>Hoping for H-2C</vt:lpstr>
      <vt:lpstr>What’s different from H-2A &amp; H-2B?</vt:lpstr>
      <vt:lpstr>Watering by WiFi?</vt:lpstr>
      <vt:lpstr> </vt:lpstr>
      <vt:lpstr>Making the connection</vt:lpstr>
      <vt:lpstr>Cost Sharing on Cotton</vt:lpstr>
      <vt:lpstr>Why cotton?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dc:creator>
  <cp:lastModifiedBy>Spark</cp:lastModifiedBy>
  <cp:revision>104</cp:revision>
  <dcterms:created xsi:type="dcterms:W3CDTF">2018-05-01T15:29:25Z</dcterms:created>
  <dcterms:modified xsi:type="dcterms:W3CDTF">2018-05-02T12:25:10Z</dcterms:modified>
</cp:coreProperties>
</file>